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1" r:id="rId5"/>
  </p:sldMasterIdLst>
  <p:notesMasterIdLst>
    <p:notesMasterId r:id="rId25"/>
  </p:notesMasterIdLst>
  <p:handoutMasterIdLst>
    <p:handoutMasterId r:id="rId26"/>
  </p:handoutMasterIdLst>
  <p:sldIdLst>
    <p:sldId id="256" r:id="rId6"/>
    <p:sldId id="260" r:id="rId7"/>
    <p:sldId id="313" r:id="rId8"/>
    <p:sldId id="258" r:id="rId9"/>
    <p:sldId id="303" r:id="rId10"/>
    <p:sldId id="262" r:id="rId11"/>
    <p:sldId id="264" r:id="rId12"/>
    <p:sldId id="312" r:id="rId13"/>
    <p:sldId id="309" r:id="rId14"/>
    <p:sldId id="263" r:id="rId15"/>
    <p:sldId id="265" r:id="rId16"/>
    <p:sldId id="316" r:id="rId17"/>
    <p:sldId id="314" r:id="rId18"/>
    <p:sldId id="315" r:id="rId19"/>
    <p:sldId id="304" r:id="rId20"/>
    <p:sldId id="319" r:id="rId21"/>
    <p:sldId id="320" r:id="rId22"/>
    <p:sldId id="259" r:id="rId23"/>
    <p:sldId id="321" r:id="rId24"/>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0" autoAdjust="0"/>
    <p:restoredTop sz="94626"/>
  </p:normalViewPr>
  <p:slideViewPr>
    <p:cSldViewPr>
      <p:cViewPr varScale="1">
        <p:scale>
          <a:sx n="78" d="100"/>
          <a:sy n="78" d="100"/>
        </p:scale>
        <p:origin x="10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7277081-E461-A3AF-0901-4330890C24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Times New Roman" charset="0"/>
                <a:ea typeface="ＭＳ Ｐゴシック" charset="-128"/>
              </a:defRPr>
            </a:lvl1pPr>
          </a:lstStyle>
          <a:p>
            <a:pPr>
              <a:defRPr/>
            </a:pPr>
            <a:endParaRPr lang="de-DE"/>
          </a:p>
        </p:txBody>
      </p:sp>
      <p:sp>
        <p:nvSpPr>
          <p:cNvPr id="3" name="Datumsplatzhalter 2">
            <a:extLst>
              <a:ext uri="{FF2B5EF4-FFF2-40B4-BE49-F238E27FC236}">
                <a16:creationId xmlns:a16="http://schemas.microsoft.com/office/drawing/2014/main" id="{B921C00C-7AEC-8954-D597-47BAA80CBA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Times New Roman" charset="0"/>
                <a:ea typeface="ＭＳ Ｐゴシック" charset="-128"/>
              </a:defRPr>
            </a:lvl1pPr>
          </a:lstStyle>
          <a:p>
            <a:pPr>
              <a:defRPr/>
            </a:pPr>
            <a:fld id="{A60A88C4-A136-41D1-A967-B0E3D5B95762}" type="datetimeFigureOut">
              <a:rPr lang="de-DE"/>
              <a:pPr>
                <a:defRPr/>
              </a:pPr>
              <a:t>19.03.2026</a:t>
            </a:fld>
            <a:endParaRPr lang="de-DE"/>
          </a:p>
        </p:txBody>
      </p:sp>
      <p:sp>
        <p:nvSpPr>
          <p:cNvPr id="4" name="Fußzeilenplatzhalter 3">
            <a:extLst>
              <a:ext uri="{FF2B5EF4-FFF2-40B4-BE49-F238E27FC236}">
                <a16:creationId xmlns:a16="http://schemas.microsoft.com/office/drawing/2014/main" id="{2EEFB900-F9DB-9822-ECE1-5D2A6230AC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Times New Roman" charset="0"/>
                <a:ea typeface="ＭＳ Ｐゴシック" charset="-128"/>
              </a:defRPr>
            </a:lvl1pPr>
          </a:lstStyle>
          <a:p>
            <a:pPr>
              <a:defRPr/>
            </a:pPr>
            <a:endParaRPr lang="de-DE"/>
          </a:p>
        </p:txBody>
      </p:sp>
      <p:sp>
        <p:nvSpPr>
          <p:cNvPr id="5" name="Foliennummernplatzhalter 4">
            <a:extLst>
              <a:ext uri="{FF2B5EF4-FFF2-40B4-BE49-F238E27FC236}">
                <a16:creationId xmlns:a16="http://schemas.microsoft.com/office/drawing/2014/main" id="{C6AE79A3-5DA9-0D2A-7EEF-F6F343D41D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95B575-BB08-4ECE-BA5A-216C8BF1A47B}"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5C4D01-76F5-2328-CC0B-145C0206D8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de-DE"/>
          </a:p>
        </p:txBody>
      </p:sp>
      <p:sp>
        <p:nvSpPr>
          <p:cNvPr id="3075" name="Rectangle 3">
            <a:extLst>
              <a:ext uri="{FF2B5EF4-FFF2-40B4-BE49-F238E27FC236}">
                <a16:creationId xmlns:a16="http://schemas.microsoft.com/office/drawing/2014/main" id="{C28FE631-A395-197B-C8B3-1ABA2C9D551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de-DE"/>
          </a:p>
        </p:txBody>
      </p:sp>
      <p:sp>
        <p:nvSpPr>
          <p:cNvPr id="14340" name="Rectangle 4">
            <a:extLst>
              <a:ext uri="{FF2B5EF4-FFF2-40B4-BE49-F238E27FC236}">
                <a16:creationId xmlns:a16="http://schemas.microsoft.com/office/drawing/2014/main" id="{24BE0F3A-49EE-A409-36E9-ABF8B0DFCF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C6AC959-7817-A187-3CD2-FC29A387C6C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3078" name="Rectangle 6">
            <a:extLst>
              <a:ext uri="{FF2B5EF4-FFF2-40B4-BE49-F238E27FC236}">
                <a16:creationId xmlns:a16="http://schemas.microsoft.com/office/drawing/2014/main" id="{8028D3D1-D553-A4A5-B647-DDFEEB96F1E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de-DE"/>
          </a:p>
        </p:txBody>
      </p:sp>
      <p:sp>
        <p:nvSpPr>
          <p:cNvPr id="3079" name="Rectangle 7">
            <a:extLst>
              <a:ext uri="{FF2B5EF4-FFF2-40B4-BE49-F238E27FC236}">
                <a16:creationId xmlns:a16="http://schemas.microsoft.com/office/drawing/2014/main" id="{BBFE1B7E-536C-6B3D-0D95-E984C02AD62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D018BA8-F6CC-4FC7-A7D8-824960F4E8A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12F1789-8D89-6F16-AEC3-451903C12D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8C07CD2-7318-449F-8F31-BA9BAE66BEB0}" type="slidenum">
              <a:rPr lang="de-DE" altLang="de-DE" smtClean="0"/>
              <a:pPr>
                <a:spcBef>
                  <a:spcPct val="0"/>
                </a:spcBef>
              </a:pPr>
              <a:t>1</a:t>
            </a:fld>
            <a:endParaRPr lang="de-DE" altLang="de-DE"/>
          </a:p>
        </p:txBody>
      </p:sp>
      <p:sp>
        <p:nvSpPr>
          <p:cNvPr id="17411" name="Rectangle 2">
            <a:extLst>
              <a:ext uri="{FF2B5EF4-FFF2-40B4-BE49-F238E27FC236}">
                <a16:creationId xmlns:a16="http://schemas.microsoft.com/office/drawing/2014/main" id="{7779F081-2B07-D386-0A24-B207631E948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756883E-C617-240D-41EA-3AF9F05225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62E73A2-5DD7-24AF-95AC-768850F55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D7470EB-4328-4BCB-AAF8-26C88A8CDE1E}" type="slidenum">
              <a:rPr lang="de-DE" altLang="de-DE" smtClean="0"/>
              <a:pPr>
                <a:spcBef>
                  <a:spcPct val="0"/>
                </a:spcBef>
              </a:pPr>
              <a:t>10</a:t>
            </a:fld>
            <a:endParaRPr lang="de-DE" altLang="de-DE"/>
          </a:p>
        </p:txBody>
      </p:sp>
      <p:sp>
        <p:nvSpPr>
          <p:cNvPr id="35843" name="Rectangle 2">
            <a:extLst>
              <a:ext uri="{FF2B5EF4-FFF2-40B4-BE49-F238E27FC236}">
                <a16:creationId xmlns:a16="http://schemas.microsoft.com/office/drawing/2014/main" id="{1ADDE980-AB87-F0FF-686E-BC418E8EC18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19C3E0A7-97B7-A7B1-56CA-D21155051C4E}"/>
              </a:ext>
            </a:extLst>
          </p:cNvPr>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81F6F0F-4C01-FF6F-D59A-DB293BACE8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CB6D09-40E7-413A-88EB-FAD4DAB2B345}" type="slidenum">
              <a:rPr lang="de-DE" altLang="de-DE" smtClean="0"/>
              <a:pPr>
                <a:spcBef>
                  <a:spcPct val="0"/>
                </a:spcBef>
              </a:pPr>
              <a:t>11</a:t>
            </a:fld>
            <a:endParaRPr lang="de-DE" altLang="de-DE"/>
          </a:p>
        </p:txBody>
      </p:sp>
      <p:sp>
        <p:nvSpPr>
          <p:cNvPr id="37891" name="Rectangle 2">
            <a:extLst>
              <a:ext uri="{FF2B5EF4-FFF2-40B4-BE49-F238E27FC236}">
                <a16:creationId xmlns:a16="http://schemas.microsoft.com/office/drawing/2014/main" id="{18178FC1-1DD5-FB49-87A0-ED0F4D967F2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F3E3724C-1ED1-6F19-9DE2-5F24C412AA0E}"/>
              </a:ext>
            </a:extLst>
          </p:cNvPr>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97434C52-8442-C9D7-C638-862E2FA4016B}"/>
              </a:ext>
            </a:extLst>
          </p:cNvPr>
          <p:cNvSpPr>
            <a:spLocks noGrp="1" noRot="1" noChangeAspect="1" noChangeArrowheads="1" noTextEdit="1"/>
          </p:cNvSpPr>
          <p:nvPr>
            <p:ph type="sldImg"/>
          </p:nvPr>
        </p:nvSpPr>
        <p:spPr>
          <a:ln/>
        </p:spPr>
      </p:sp>
      <p:sp>
        <p:nvSpPr>
          <p:cNvPr id="40963" name="Notizenplatzhalter 2">
            <a:extLst>
              <a:ext uri="{FF2B5EF4-FFF2-40B4-BE49-F238E27FC236}">
                <a16:creationId xmlns:a16="http://schemas.microsoft.com/office/drawing/2014/main" id="{464FC191-4C43-AFDE-4100-18838F39A0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Es werden 2-5 kleine Gemüsestücke den Kindern zur Verkostung gegeben. Auf einem ausgeteilten Zettel notieren die Kinder die Ergebnisse, die anschließend diskutiert werden.  (siehe Arbeitsblatt) </a:t>
            </a:r>
          </a:p>
        </p:txBody>
      </p:sp>
      <p:sp>
        <p:nvSpPr>
          <p:cNvPr id="40964" name="Foliennummernplatzhalter 3">
            <a:extLst>
              <a:ext uri="{FF2B5EF4-FFF2-40B4-BE49-F238E27FC236}">
                <a16:creationId xmlns:a16="http://schemas.microsoft.com/office/drawing/2014/main" id="{79BAA9C0-F0C2-1C33-D6D7-11BDEBD554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166495D-22DE-4F97-9F65-3C188FE4D92F}" type="slidenum">
              <a:rPr lang="de-DE" altLang="de-DE" sz="1200" smtClean="0">
                <a:latin typeface="Arial" panose="020B0604020202020204" pitchFamily="34" charset="0"/>
              </a:rPr>
              <a:pPr/>
              <a:t>13</a:t>
            </a:fld>
            <a:endParaRPr lang="de-DE" altLang="de-DE"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5587043-D252-C86F-0DFF-6058F512FF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77CB195-38DC-404C-A023-651CAE7E54BE}" type="slidenum">
              <a:rPr lang="de-DE" altLang="de-DE" sz="1300" smtClean="0"/>
              <a:pPr>
                <a:spcBef>
                  <a:spcPct val="0"/>
                </a:spcBef>
              </a:pPr>
              <a:t>15</a:t>
            </a:fld>
            <a:endParaRPr lang="de-DE" altLang="de-DE" sz="1300"/>
          </a:p>
        </p:txBody>
      </p:sp>
      <p:sp>
        <p:nvSpPr>
          <p:cNvPr id="44035" name="Rectangle 2">
            <a:extLst>
              <a:ext uri="{FF2B5EF4-FFF2-40B4-BE49-F238E27FC236}">
                <a16:creationId xmlns:a16="http://schemas.microsoft.com/office/drawing/2014/main" id="{C4124B2A-FDE1-FCD7-D75E-004AF786CF73}"/>
              </a:ext>
            </a:extLst>
          </p:cNvPr>
          <p:cNvSpPr>
            <a:spLocks noGrp="1" noRot="1" noChangeAspect="1" noChangeArrowheads="1" noTextEdit="1"/>
          </p:cNvSpPr>
          <p:nvPr>
            <p:ph type="sldImg"/>
          </p:nvPr>
        </p:nvSpPr>
        <p:spPr>
          <a:xfrm>
            <a:off x="992188" y="768350"/>
            <a:ext cx="5114925" cy="3836988"/>
          </a:xfrm>
          <a:ln/>
        </p:spPr>
      </p:sp>
      <p:sp>
        <p:nvSpPr>
          <p:cNvPr id="44036" name="Rectangle 3">
            <a:extLst>
              <a:ext uri="{FF2B5EF4-FFF2-40B4-BE49-F238E27FC236}">
                <a16:creationId xmlns:a16="http://schemas.microsoft.com/office/drawing/2014/main" id="{9790B60C-5EC2-96D8-76CA-958DDA1418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DF72C1B-ADB0-E676-A46C-05800013FDA1}"/>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7D347D25-B550-00F0-EAD9-0EFAB074779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a16="http://schemas.microsoft.com/office/drawing/2014/main" id="{C4CC5C17-034E-EFE8-CFFA-79C35574811B}"/>
              </a:ext>
            </a:extLst>
          </p:cNvPr>
          <p:cNvSpPr>
            <a:spLocks noGrp="1" noRot="1" noChangeAspect="1" noChangeArrowheads="1" noTextEdit="1"/>
          </p:cNvSpPr>
          <p:nvPr>
            <p:ph type="sldImg"/>
          </p:nvPr>
        </p:nvSpPr>
        <p:spPr>
          <a:ln/>
        </p:spPr>
      </p:sp>
      <p:sp>
        <p:nvSpPr>
          <p:cNvPr id="21507" name="Notizenplatzhalter 2">
            <a:extLst>
              <a:ext uri="{FF2B5EF4-FFF2-40B4-BE49-F238E27FC236}">
                <a16:creationId xmlns:a16="http://schemas.microsoft.com/office/drawing/2014/main" id="{988BAEE1-B6C0-C48B-F989-4CAB05F924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Brainstorming:  Am Flip Chart die Gemüsenamen aufschreiben und wenn möglich gleich zu Familien zusammenstellen</a:t>
            </a:r>
          </a:p>
        </p:txBody>
      </p:sp>
      <p:sp>
        <p:nvSpPr>
          <p:cNvPr id="21508" name="Foliennummernplatzhalter 3">
            <a:extLst>
              <a:ext uri="{FF2B5EF4-FFF2-40B4-BE49-F238E27FC236}">
                <a16:creationId xmlns:a16="http://schemas.microsoft.com/office/drawing/2014/main" id="{02FA36CB-5E72-E8AA-6A3E-AD995E2F58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C5F8F4C-B6B7-41D2-9A39-98B0B6AEEF93}" type="slidenum">
              <a:rPr lang="de-DE" altLang="de-DE" sz="1200" smtClean="0">
                <a:latin typeface="Arial" panose="020B0604020202020204" pitchFamily="34" charset="0"/>
              </a:rPr>
              <a:pPr/>
              <a:t>3</a:t>
            </a:fld>
            <a:endParaRPr lang="de-DE" altLang="de-DE"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919D244-6A07-0137-52ED-8F9303C583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EC95721-62B0-4B1C-B230-323C2FE53DD4}" type="slidenum">
              <a:rPr lang="de-DE" altLang="de-DE" smtClean="0"/>
              <a:pPr>
                <a:spcBef>
                  <a:spcPct val="0"/>
                </a:spcBef>
              </a:pPr>
              <a:t>4</a:t>
            </a:fld>
            <a:endParaRPr lang="de-DE" altLang="de-DE"/>
          </a:p>
        </p:txBody>
      </p:sp>
      <p:sp>
        <p:nvSpPr>
          <p:cNvPr id="23555" name="Rectangle 2">
            <a:extLst>
              <a:ext uri="{FF2B5EF4-FFF2-40B4-BE49-F238E27FC236}">
                <a16:creationId xmlns:a16="http://schemas.microsoft.com/office/drawing/2014/main" id="{146F745F-6B55-478A-79D1-0362C132377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7E8CC8A-B43F-DE3D-1FAB-90FB44E3CD15}"/>
              </a:ext>
            </a:extLst>
          </p:cNvPr>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5863348-4283-DDE0-1799-F61A797D0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BDCF52F-BB6D-441D-A370-DF0565D40C0C}" type="slidenum">
              <a:rPr lang="de-DE" altLang="de-DE" smtClean="0"/>
              <a:pPr>
                <a:spcBef>
                  <a:spcPct val="0"/>
                </a:spcBef>
              </a:pPr>
              <a:t>5</a:t>
            </a:fld>
            <a:endParaRPr lang="de-DE" altLang="de-DE"/>
          </a:p>
        </p:txBody>
      </p:sp>
      <p:sp>
        <p:nvSpPr>
          <p:cNvPr id="25603" name="Rectangle 2">
            <a:extLst>
              <a:ext uri="{FF2B5EF4-FFF2-40B4-BE49-F238E27FC236}">
                <a16:creationId xmlns:a16="http://schemas.microsoft.com/office/drawing/2014/main" id="{97AE5983-9CE7-17E3-DBAF-0D309537288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A0C4816-431C-3DB6-4E48-558A7E016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2102CC1-1BC9-23D3-FC6B-8C40B2C3C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FBCD681-9E87-434D-AB36-7A13C291A01B}" type="slidenum">
              <a:rPr lang="de-DE" altLang="de-DE" smtClean="0"/>
              <a:pPr>
                <a:spcBef>
                  <a:spcPct val="0"/>
                </a:spcBef>
              </a:pPr>
              <a:t>6</a:t>
            </a:fld>
            <a:endParaRPr lang="de-DE" altLang="de-DE"/>
          </a:p>
        </p:txBody>
      </p:sp>
      <p:sp>
        <p:nvSpPr>
          <p:cNvPr id="27651" name="Rectangle 2">
            <a:extLst>
              <a:ext uri="{FF2B5EF4-FFF2-40B4-BE49-F238E27FC236}">
                <a16:creationId xmlns:a16="http://schemas.microsoft.com/office/drawing/2014/main" id="{E0D22D1F-1BB1-A69A-BA86-4C16F1EC2FC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742279E-1AB5-7B4D-8DC8-515E503BEE46}"/>
              </a:ext>
            </a:extLst>
          </p:cNvPr>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7EE9957-2C0E-0FA3-481B-DBED41BED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9765F5-F187-42A5-AE95-BD285A5ECEF5}" type="slidenum">
              <a:rPr lang="de-DE" altLang="de-DE" smtClean="0"/>
              <a:pPr>
                <a:spcBef>
                  <a:spcPct val="0"/>
                </a:spcBef>
              </a:pPr>
              <a:t>7</a:t>
            </a:fld>
            <a:endParaRPr lang="de-DE" altLang="de-DE"/>
          </a:p>
        </p:txBody>
      </p:sp>
      <p:sp>
        <p:nvSpPr>
          <p:cNvPr id="29699" name="Rectangle 2">
            <a:extLst>
              <a:ext uri="{FF2B5EF4-FFF2-40B4-BE49-F238E27FC236}">
                <a16:creationId xmlns:a16="http://schemas.microsoft.com/office/drawing/2014/main" id="{EDA8E2F8-324C-4FB9-FAB3-7DD9A59662F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C0E162C-6166-8DA2-6B2B-26DC8E069BD7}"/>
              </a:ext>
            </a:extLst>
          </p:cNvPr>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b="1">
                <a:latin typeface="Times New Roman" panose="02020603050405020304" pitchFamily="18" charset="0"/>
              </a:rPr>
              <a:t>  Anhand  des Beispiels Verpackung von Möhren Thema Nachhaltigkeit besprechen</a:t>
            </a:r>
            <a:endParaRPr lang="de-DE" altLang="de-DE" sz="8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A44FC4C2-FEDE-DAB4-92C0-087570C9D014}"/>
              </a:ext>
            </a:extLst>
          </p:cNvPr>
          <p:cNvSpPr>
            <a:spLocks noGrp="1" noRot="1" noChangeAspect="1" noChangeArrowheads="1" noTextEdit="1"/>
          </p:cNvSpPr>
          <p:nvPr>
            <p:ph type="sldImg"/>
          </p:nvPr>
        </p:nvSpPr>
        <p:spPr>
          <a:ln/>
        </p:spPr>
      </p:sp>
      <p:sp>
        <p:nvSpPr>
          <p:cNvPr id="31747" name="Notizenplatzhalter 2">
            <a:extLst>
              <a:ext uri="{FF2B5EF4-FFF2-40B4-BE49-F238E27FC236}">
                <a16:creationId xmlns:a16="http://schemas.microsoft.com/office/drawing/2014/main" id="{B6D9E285-62C8-8DD1-D85D-2FA835EE0A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Möhren in verschiedenen Verpackungen mitbringen und die Kinder einmal die Etikette lesen lassen; Diskussion über Verpackungsmüll</a:t>
            </a:r>
          </a:p>
        </p:txBody>
      </p:sp>
      <p:sp>
        <p:nvSpPr>
          <p:cNvPr id="31748" name="Foliennummernplatzhalter 3">
            <a:extLst>
              <a:ext uri="{FF2B5EF4-FFF2-40B4-BE49-F238E27FC236}">
                <a16:creationId xmlns:a16="http://schemas.microsoft.com/office/drawing/2014/main" id="{9463B758-F8A8-5A2D-1BE0-C36D8E718E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9880ED-971E-48C5-8865-6FF4DE48B333}" type="slidenum">
              <a:rPr lang="de-DE" altLang="de-DE" sz="1200" smtClean="0">
                <a:latin typeface="Arial" panose="020B0604020202020204" pitchFamily="34" charset="0"/>
              </a:rPr>
              <a:pPr/>
              <a:t>8</a:t>
            </a:fld>
            <a:endParaRPr lang="de-DE" altLang="de-DE"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0A3867EE-1F52-3B9E-C5C1-A11171B4A0E9}"/>
              </a:ext>
            </a:extLst>
          </p:cNvPr>
          <p:cNvSpPr>
            <a:spLocks noGrp="1" noRot="1" noChangeAspect="1" noChangeArrowheads="1" noTextEdit="1"/>
          </p:cNvSpPr>
          <p:nvPr>
            <p:ph type="sldImg"/>
          </p:nvPr>
        </p:nvSpPr>
        <p:spPr>
          <a:ln/>
        </p:spPr>
      </p:sp>
      <p:sp>
        <p:nvSpPr>
          <p:cNvPr id="33795" name="Notizenplatzhalter 2">
            <a:extLst>
              <a:ext uri="{FF2B5EF4-FFF2-40B4-BE49-F238E27FC236}">
                <a16:creationId xmlns:a16="http://schemas.microsoft.com/office/drawing/2014/main" id="{9A2B5EC7-6625-CDC4-E826-F9F57D7D2B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Frage an alle: bekommt ihr alles Gemüse das ganze Jahr…. Gruppen/einzelarbeit Achtung: Saisonkalender austauschen je nach Jahreszeit</a:t>
            </a:r>
          </a:p>
        </p:txBody>
      </p:sp>
      <p:sp>
        <p:nvSpPr>
          <p:cNvPr id="33796" name="Foliennummernplatzhalter 3">
            <a:extLst>
              <a:ext uri="{FF2B5EF4-FFF2-40B4-BE49-F238E27FC236}">
                <a16:creationId xmlns:a16="http://schemas.microsoft.com/office/drawing/2014/main" id="{BCFCC60A-DBB6-E97C-E3FE-56D3D586F2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4E05979-4D1B-41E2-909F-343FD2E7D406}" type="slidenum">
              <a:rPr lang="de-DE" altLang="de-DE" sz="1200" smtClean="0">
                <a:latin typeface="Arial" panose="020B0604020202020204" pitchFamily="34" charset="0"/>
              </a:rPr>
              <a:pPr/>
              <a:t>9</a:t>
            </a:fld>
            <a:endParaRPr lang="de-DE" altLang="de-DE"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3">
            <a:extLst>
              <a:ext uri="{FF2B5EF4-FFF2-40B4-BE49-F238E27FC236}">
                <a16:creationId xmlns:a16="http://schemas.microsoft.com/office/drawing/2014/main" id="{B49416EA-7D1E-5EBC-0CC4-9CB669035BD7}"/>
              </a:ext>
            </a:extLst>
          </p:cNvPr>
          <p:cNvSpPr>
            <a:spLocks noGrp="1" noChangeArrowheads="1"/>
          </p:cNvSpPr>
          <p:nvPr>
            <p:ph type="sldNum" sz="quarter" idx="10"/>
          </p:nvPr>
        </p:nvSpPr>
        <p:spPr>
          <a:ln/>
        </p:spPr>
        <p:txBody>
          <a:bodyPr/>
          <a:lstStyle>
            <a:lvl1pPr>
              <a:defRPr/>
            </a:lvl1pPr>
          </a:lstStyle>
          <a:p>
            <a:pPr>
              <a:defRPr/>
            </a:pPr>
            <a:fld id="{7F8F5E48-FB3F-40B3-9796-0665935D5E6A}" type="slidenum">
              <a:rPr lang="de-DE" altLang="de-DE"/>
              <a:pPr>
                <a:defRPr/>
              </a:pPr>
              <a:t>‹Nr.›</a:t>
            </a:fld>
            <a:endParaRPr lang="de-DE" altLang="de-DE"/>
          </a:p>
        </p:txBody>
      </p:sp>
    </p:spTree>
    <p:extLst>
      <p:ext uri="{BB962C8B-B14F-4D97-AF65-F5344CB8AC3E}">
        <p14:creationId xmlns:p14="http://schemas.microsoft.com/office/powerpoint/2010/main" val="355485049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B07AD84C-8175-B090-D94C-5B0599261C80}"/>
              </a:ext>
            </a:extLst>
          </p:cNvPr>
          <p:cNvSpPr>
            <a:spLocks noGrp="1" noChangeArrowheads="1"/>
          </p:cNvSpPr>
          <p:nvPr>
            <p:ph type="sldNum" sz="quarter" idx="10"/>
          </p:nvPr>
        </p:nvSpPr>
        <p:spPr>
          <a:ln/>
        </p:spPr>
        <p:txBody>
          <a:bodyPr/>
          <a:lstStyle>
            <a:lvl1pPr>
              <a:defRPr/>
            </a:lvl1pPr>
          </a:lstStyle>
          <a:p>
            <a:pPr>
              <a:defRPr/>
            </a:pPr>
            <a:fld id="{F481E60F-A376-43B4-9993-3A4071BFA03D}" type="slidenum">
              <a:rPr lang="de-DE" altLang="de-DE"/>
              <a:pPr>
                <a:defRPr/>
              </a:pPr>
              <a:t>‹Nr.›</a:t>
            </a:fld>
            <a:endParaRPr lang="de-DE" altLang="de-DE"/>
          </a:p>
        </p:txBody>
      </p:sp>
    </p:spTree>
    <p:extLst>
      <p:ext uri="{BB962C8B-B14F-4D97-AF65-F5344CB8AC3E}">
        <p14:creationId xmlns:p14="http://schemas.microsoft.com/office/powerpoint/2010/main" val="3339878053"/>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228600"/>
            <a:ext cx="2209800" cy="59372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52400" y="228600"/>
            <a:ext cx="6477000" cy="59372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9FE8D2D2-B686-F3B5-53BA-347708DC3DB1}"/>
              </a:ext>
            </a:extLst>
          </p:cNvPr>
          <p:cNvSpPr>
            <a:spLocks noGrp="1" noChangeArrowheads="1"/>
          </p:cNvSpPr>
          <p:nvPr>
            <p:ph type="sldNum" sz="quarter" idx="10"/>
          </p:nvPr>
        </p:nvSpPr>
        <p:spPr>
          <a:ln/>
        </p:spPr>
        <p:txBody>
          <a:bodyPr/>
          <a:lstStyle>
            <a:lvl1pPr>
              <a:defRPr/>
            </a:lvl1pPr>
          </a:lstStyle>
          <a:p>
            <a:pPr>
              <a:defRPr/>
            </a:pPr>
            <a:fld id="{8C65031B-6D44-46A3-BB6C-BA05A5E3B4CC}" type="slidenum">
              <a:rPr lang="de-DE" altLang="de-DE"/>
              <a:pPr>
                <a:defRPr/>
              </a:pPr>
              <a:t>‹Nr.›</a:t>
            </a:fld>
            <a:endParaRPr lang="de-DE" altLang="de-DE"/>
          </a:p>
        </p:txBody>
      </p:sp>
    </p:spTree>
    <p:extLst>
      <p:ext uri="{BB962C8B-B14F-4D97-AF65-F5344CB8AC3E}">
        <p14:creationId xmlns:p14="http://schemas.microsoft.com/office/powerpoint/2010/main" val="3087244758"/>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FED2148-50A2-9525-5C91-2A3C6A56978D}"/>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643886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F218B5-3E5A-1CCC-5A16-05EAD9495871}"/>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9611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0BAB0FD-1A75-C632-5B1D-35DF07965784}"/>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24693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F15224B-E089-F376-6DB2-F252C8BBF2E7}"/>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9727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2CADF25-39C1-302A-7669-81BFC7177A7B}"/>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25963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FC9FBEA-7264-B5F6-E1E4-27D06B80D83A}"/>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73735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6DE6B0-569B-38B6-24CB-67F5A438E040}"/>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Tree>
    <p:extLst>
      <p:ext uri="{BB962C8B-B14F-4D97-AF65-F5344CB8AC3E}">
        <p14:creationId xmlns:p14="http://schemas.microsoft.com/office/powerpoint/2010/main" val="403793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8231E16-394E-17FC-9BD6-44CDEE38CC83}"/>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48612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1AEF4E3B-7C90-3DCE-8CC8-35B312479734}"/>
              </a:ext>
            </a:extLst>
          </p:cNvPr>
          <p:cNvSpPr>
            <a:spLocks noGrp="1" noChangeArrowheads="1"/>
          </p:cNvSpPr>
          <p:nvPr>
            <p:ph type="sldNum" sz="quarter" idx="10"/>
          </p:nvPr>
        </p:nvSpPr>
        <p:spPr>
          <a:ln/>
        </p:spPr>
        <p:txBody>
          <a:bodyPr/>
          <a:lstStyle>
            <a:lvl1pPr>
              <a:defRPr/>
            </a:lvl1pPr>
          </a:lstStyle>
          <a:p>
            <a:pPr>
              <a:defRPr/>
            </a:pPr>
            <a:fld id="{EB8E7037-BC94-4C12-9A34-6B2A5D9A45C2}" type="slidenum">
              <a:rPr lang="de-DE" altLang="de-DE"/>
              <a:pPr>
                <a:defRPr/>
              </a:pPr>
              <a:t>‹Nr.›</a:t>
            </a:fld>
            <a:endParaRPr lang="de-DE" altLang="de-DE"/>
          </a:p>
        </p:txBody>
      </p:sp>
    </p:spTree>
    <p:extLst>
      <p:ext uri="{BB962C8B-B14F-4D97-AF65-F5344CB8AC3E}">
        <p14:creationId xmlns:p14="http://schemas.microsoft.com/office/powerpoint/2010/main" val="3792683159"/>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57C3103-80A2-5147-74A1-E67107345922}"/>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615508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ECB8ACA-8FB4-B601-64C5-E2351336BD54}"/>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766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67FCE9A-3C21-EC77-D6B9-5EBE302BCE51}"/>
              </a:ext>
            </a:extLst>
          </p:cNvPr>
          <p:cNvSpPr txBox="1"/>
          <p:nvPr userDrawn="1"/>
        </p:nvSpPr>
        <p:spPr>
          <a:xfrm>
            <a:off x="827088" y="6396038"/>
            <a:ext cx="3024187" cy="461962"/>
          </a:xfrm>
          <a:prstGeom prst="rect">
            <a:avLst/>
          </a:prstGeom>
          <a:solidFill>
            <a:schemeClr val="bg1"/>
          </a:solidFill>
        </p:spPr>
        <p:txBody>
          <a:bodyPr>
            <a:spAutoFit/>
          </a:bodyPr>
          <a:lstStyle/>
          <a:p>
            <a:pPr>
              <a:defRPr/>
            </a:pPr>
            <a:endParaRPr lang="de-DE" dirty="0">
              <a:ln>
                <a:solidFill>
                  <a:schemeClr val="bg1"/>
                </a:solidFill>
              </a:ln>
            </a:endParaRPr>
          </a:p>
        </p:txBody>
      </p:sp>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6570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3">
            <a:extLst>
              <a:ext uri="{FF2B5EF4-FFF2-40B4-BE49-F238E27FC236}">
                <a16:creationId xmlns:a16="http://schemas.microsoft.com/office/drawing/2014/main" id="{6F0B2D94-E93D-648F-0438-786D4082FBDD}"/>
              </a:ext>
            </a:extLst>
          </p:cNvPr>
          <p:cNvSpPr>
            <a:spLocks noGrp="1" noChangeArrowheads="1"/>
          </p:cNvSpPr>
          <p:nvPr>
            <p:ph type="sldNum" sz="quarter" idx="10"/>
          </p:nvPr>
        </p:nvSpPr>
        <p:spPr>
          <a:ln/>
        </p:spPr>
        <p:txBody>
          <a:bodyPr/>
          <a:lstStyle>
            <a:lvl1pPr>
              <a:defRPr/>
            </a:lvl1pPr>
          </a:lstStyle>
          <a:p>
            <a:pPr>
              <a:defRPr/>
            </a:pPr>
            <a:fld id="{7C6B9142-D2B0-4852-BEC4-A12EE7FE62F8}" type="slidenum">
              <a:rPr lang="de-DE" altLang="de-DE"/>
              <a:pPr>
                <a:defRPr/>
              </a:pPr>
              <a:t>‹Nr.›</a:t>
            </a:fld>
            <a:endParaRPr lang="de-DE" altLang="de-DE"/>
          </a:p>
        </p:txBody>
      </p:sp>
    </p:spTree>
    <p:extLst>
      <p:ext uri="{BB962C8B-B14F-4D97-AF65-F5344CB8AC3E}">
        <p14:creationId xmlns:p14="http://schemas.microsoft.com/office/powerpoint/2010/main" val="3774327881"/>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52400" y="1295400"/>
            <a:ext cx="4343400"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95400"/>
            <a:ext cx="4343400"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4F207FCE-98A0-6134-EB53-8245F8A42B06}"/>
              </a:ext>
            </a:extLst>
          </p:cNvPr>
          <p:cNvSpPr>
            <a:spLocks noGrp="1" noChangeArrowheads="1"/>
          </p:cNvSpPr>
          <p:nvPr>
            <p:ph type="sldNum" sz="quarter" idx="10"/>
          </p:nvPr>
        </p:nvSpPr>
        <p:spPr>
          <a:ln/>
        </p:spPr>
        <p:txBody>
          <a:bodyPr/>
          <a:lstStyle>
            <a:lvl1pPr>
              <a:defRPr/>
            </a:lvl1pPr>
          </a:lstStyle>
          <a:p>
            <a:pPr>
              <a:defRPr/>
            </a:pPr>
            <a:fld id="{390C0359-0496-4B14-B5BE-021A6440B3A1}" type="slidenum">
              <a:rPr lang="de-DE" altLang="de-DE"/>
              <a:pPr>
                <a:defRPr/>
              </a:pPr>
              <a:t>‹Nr.›</a:t>
            </a:fld>
            <a:endParaRPr lang="de-DE" altLang="de-DE"/>
          </a:p>
        </p:txBody>
      </p:sp>
    </p:spTree>
    <p:extLst>
      <p:ext uri="{BB962C8B-B14F-4D97-AF65-F5344CB8AC3E}">
        <p14:creationId xmlns:p14="http://schemas.microsoft.com/office/powerpoint/2010/main" val="239764070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DE3AFD1F-8CC4-115B-7EBE-76A8E14F602A}"/>
              </a:ext>
            </a:extLst>
          </p:cNvPr>
          <p:cNvSpPr>
            <a:spLocks noGrp="1" noChangeArrowheads="1"/>
          </p:cNvSpPr>
          <p:nvPr>
            <p:ph type="sldNum" sz="quarter" idx="10"/>
          </p:nvPr>
        </p:nvSpPr>
        <p:spPr>
          <a:ln/>
        </p:spPr>
        <p:txBody>
          <a:bodyPr/>
          <a:lstStyle>
            <a:lvl1pPr>
              <a:defRPr/>
            </a:lvl1pPr>
          </a:lstStyle>
          <a:p>
            <a:pPr>
              <a:defRPr/>
            </a:pPr>
            <a:fld id="{4D790871-DA0A-43BF-9733-6CC659585D34}" type="slidenum">
              <a:rPr lang="de-DE" altLang="de-DE"/>
              <a:pPr>
                <a:defRPr/>
              </a:pPr>
              <a:t>‹Nr.›</a:t>
            </a:fld>
            <a:endParaRPr lang="de-DE" altLang="de-DE"/>
          </a:p>
        </p:txBody>
      </p:sp>
    </p:spTree>
    <p:extLst>
      <p:ext uri="{BB962C8B-B14F-4D97-AF65-F5344CB8AC3E}">
        <p14:creationId xmlns:p14="http://schemas.microsoft.com/office/powerpoint/2010/main" val="855832560"/>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A57B9FAE-551D-3255-2EA4-CEDBF21B5458}"/>
              </a:ext>
            </a:extLst>
          </p:cNvPr>
          <p:cNvSpPr>
            <a:spLocks noGrp="1" noChangeArrowheads="1"/>
          </p:cNvSpPr>
          <p:nvPr>
            <p:ph type="sldNum" sz="quarter" idx="10"/>
          </p:nvPr>
        </p:nvSpPr>
        <p:spPr>
          <a:ln/>
        </p:spPr>
        <p:txBody>
          <a:bodyPr/>
          <a:lstStyle>
            <a:lvl1pPr>
              <a:defRPr/>
            </a:lvl1pPr>
          </a:lstStyle>
          <a:p>
            <a:pPr>
              <a:defRPr/>
            </a:pPr>
            <a:fld id="{94D305AD-92F7-4101-A750-9D25FF9D1305}" type="slidenum">
              <a:rPr lang="de-DE" altLang="de-DE"/>
              <a:pPr>
                <a:defRPr/>
              </a:pPr>
              <a:t>‹Nr.›</a:t>
            </a:fld>
            <a:endParaRPr lang="de-DE" altLang="de-DE"/>
          </a:p>
        </p:txBody>
      </p:sp>
    </p:spTree>
    <p:extLst>
      <p:ext uri="{BB962C8B-B14F-4D97-AF65-F5344CB8AC3E}">
        <p14:creationId xmlns:p14="http://schemas.microsoft.com/office/powerpoint/2010/main" val="148188843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C6896B51-BB2D-D092-AED4-72125C0537AA}"/>
              </a:ext>
            </a:extLst>
          </p:cNvPr>
          <p:cNvSpPr>
            <a:spLocks noGrp="1" noChangeArrowheads="1"/>
          </p:cNvSpPr>
          <p:nvPr>
            <p:ph type="sldNum" sz="quarter" idx="10"/>
          </p:nvPr>
        </p:nvSpPr>
        <p:spPr>
          <a:ln/>
        </p:spPr>
        <p:txBody>
          <a:bodyPr/>
          <a:lstStyle>
            <a:lvl1pPr>
              <a:defRPr/>
            </a:lvl1pPr>
          </a:lstStyle>
          <a:p>
            <a:pPr>
              <a:defRPr/>
            </a:pPr>
            <a:fld id="{9D7FE5AB-B3D0-42CE-92BA-6175A812BAB1}" type="slidenum">
              <a:rPr lang="de-DE" altLang="de-DE"/>
              <a:pPr>
                <a:defRPr/>
              </a:pPr>
              <a:t>‹Nr.›</a:t>
            </a:fld>
            <a:endParaRPr lang="de-DE" altLang="de-DE"/>
          </a:p>
        </p:txBody>
      </p:sp>
    </p:spTree>
    <p:extLst>
      <p:ext uri="{BB962C8B-B14F-4D97-AF65-F5344CB8AC3E}">
        <p14:creationId xmlns:p14="http://schemas.microsoft.com/office/powerpoint/2010/main" val="9806677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a:extLst>
              <a:ext uri="{FF2B5EF4-FFF2-40B4-BE49-F238E27FC236}">
                <a16:creationId xmlns:a16="http://schemas.microsoft.com/office/drawing/2014/main" id="{71468EF4-A0CE-CC4B-567F-E775044987A3}"/>
              </a:ext>
            </a:extLst>
          </p:cNvPr>
          <p:cNvSpPr>
            <a:spLocks noGrp="1" noChangeArrowheads="1"/>
          </p:cNvSpPr>
          <p:nvPr>
            <p:ph type="sldNum" sz="quarter" idx="10"/>
          </p:nvPr>
        </p:nvSpPr>
        <p:spPr>
          <a:ln/>
        </p:spPr>
        <p:txBody>
          <a:bodyPr/>
          <a:lstStyle>
            <a:lvl1pPr>
              <a:defRPr/>
            </a:lvl1pPr>
          </a:lstStyle>
          <a:p>
            <a:pPr>
              <a:defRPr/>
            </a:pPr>
            <a:fld id="{1228FE51-29E0-44F2-9951-CD3E192D4494}" type="slidenum">
              <a:rPr lang="de-DE" altLang="de-DE"/>
              <a:pPr>
                <a:defRPr/>
              </a:pPr>
              <a:t>‹Nr.›</a:t>
            </a:fld>
            <a:endParaRPr lang="de-DE" altLang="de-DE"/>
          </a:p>
        </p:txBody>
      </p:sp>
    </p:spTree>
    <p:extLst>
      <p:ext uri="{BB962C8B-B14F-4D97-AF65-F5344CB8AC3E}">
        <p14:creationId xmlns:p14="http://schemas.microsoft.com/office/powerpoint/2010/main" val="4193020342"/>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3">
            <a:extLst>
              <a:ext uri="{FF2B5EF4-FFF2-40B4-BE49-F238E27FC236}">
                <a16:creationId xmlns:a16="http://schemas.microsoft.com/office/drawing/2014/main" id="{549B8BC6-E07B-A526-E1D8-749C8E488EF6}"/>
              </a:ext>
            </a:extLst>
          </p:cNvPr>
          <p:cNvSpPr>
            <a:spLocks noGrp="1" noChangeArrowheads="1"/>
          </p:cNvSpPr>
          <p:nvPr>
            <p:ph type="sldNum" sz="quarter" idx="10"/>
          </p:nvPr>
        </p:nvSpPr>
        <p:spPr>
          <a:ln/>
        </p:spPr>
        <p:txBody>
          <a:bodyPr/>
          <a:lstStyle>
            <a:lvl1pPr>
              <a:defRPr/>
            </a:lvl1pPr>
          </a:lstStyle>
          <a:p>
            <a:pPr>
              <a:defRPr/>
            </a:pPr>
            <a:fld id="{E9E392FE-F219-4B63-A6C3-F53477CD8CC5}" type="slidenum">
              <a:rPr lang="de-DE" altLang="de-DE"/>
              <a:pPr>
                <a:defRPr/>
              </a:pPr>
              <a:t>‹Nr.›</a:t>
            </a:fld>
            <a:endParaRPr lang="de-DE" altLang="de-DE"/>
          </a:p>
        </p:txBody>
      </p:sp>
    </p:spTree>
    <p:extLst>
      <p:ext uri="{BB962C8B-B14F-4D97-AF65-F5344CB8AC3E}">
        <p14:creationId xmlns:p14="http://schemas.microsoft.com/office/powerpoint/2010/main" val="279366907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B28609A-C02E-4A1A-6309-26E31BC25442}"/>
              </a:ext>
            </a:extLst>
          </p:cNvPr>
          <p:cNvSpPr>
            <a:spLocks noGrp="1" noChangeArrowheads="1"/>
          </p:cNvSpPr>
          <p:nvPr>
            <p:ph type="body" idx="1"/>
          </p:nvPr>
        </p:nvSpPr>
        <p:spPr bwMode="auto">
          <a:xfrm>
            <a:off x="152400" y="1295400"/>
            <a:ext cx="88392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Ebene 1</a:t>
            </a:r>
          </a:p>
          <a:p>
            <a:pPr lvl="1"/>
            <a:r>
              <a:rPr lang="de-DE" altLang="de-DE"/>
              <a:t>Ebene 2</a:t>
            </a:r>
          </a:p>
          <a:p>
            <a:pPr lvl="2"/>
            <a:r>
              <a:rPr lang="de-DE" altLang="de-DE"/>
              <a:t>Ebene 3</a:t>
            </a:r>
          </a:p>
          <a:p>
            <a:pPr lvl="3"/>
            <a:r>
              <a:rPr lang="de-DE" altLang="de-DE"/>
              <a:t>Ebene 4</a:t>
            </a:r>
          </a:p>
          <a:p>
            <a:pPr lvl="4"/>
            <a:r>
              <a:rPr lang="de-DE" altLang="de-DE"/>
              <a:t>Ebene 5</a:t>
            </a:r>
          </a:p>
        </p:txBody>
      </p:sp>
      <p:sp>
        <p:nvSpPr>
          <p:cNvPr id="1027" name="Line 3">
            <a:extLst>
              <a:ext uri="{FF2B5EF4-FFF2-40B4-BE49-F238E27FC236}">
                <a16:creationId xmlns:a16="http://schemas.microsoft.com/office/drawing/2014/main" id="{7E914B2F-56D6-9846-ADD0-806AA9A7D1FF}"/>
              </a:ext>
            </a:extLst>
          </p:cNvPr>
          <p:cNvSpPr>
            <a:spLocks noChangeShapeType="1"/>
          </p:cNvSpPr>
          <p:nvPr/>
        </p:nvSpPr>
        <p:spPr bwMode="auto">
          <a:xfrm>
            <a:off x="0" y="0"/>
            <a:ext cx="9144000" cy="0"/>
          </a:xfrm>
          <a:prstGeom prst="line">
            <a:avLst/>
          </a:prstGeom>
          <a:noFill/>
          <a:ln w="19050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8" name="Line 4">
            <a:extLst>
              <a:ext uri="{FF2B5EF4-FFF2-40B4-BE49-F238E27FC236}">
                <a16:creationId xmlns:a16="http://schemas.microsoft.com/office/drawing/2014/main" id="{2FC4BCAB-2F16-AF42-DFC9-68A9B749EB29}"/>
              </a:ext>
            </a:extLst>
          </p:cNvPr>
          <p:cNvSpPr>
            <a:spLocks noChangeShapeType="1"/>
          </p:cNvSpPr>
          <p:nvPr/>
        </p:nvSpPr>
        <p:spPr bwMode="auto">
          <a:xfrm>
            <a:off x="0" y="6858000"/>
            <a:ext cx="9144000" cy="0"/>
          </a:xfrm>
          <a:prstGeom prst="line">
            <a:avLst/>
          </a:prstGeom>
          <a:noFill/>
          <a:ln w="190500">
            <a:solidFill>
              <a:srgbClr val="FF99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5">
            <a:extLst>
              <a:ext uri="{FF2B5EF4-FFF2-40B4-BE49-F238E27FC236}">
                <a16:creationId xmlns:a16="http://schemas.microsoft.com/office/drawing/2014/main" id="{5496D5C7-07F7-6991-2D89-31FFC715F8A9}"/>
              </a:ext>
            </a:extLst>
          </p:cNvPr>
          <p:cNvSpPr>
            <a:spLocks noChangeShapeType="1"/>
          </p:cNvSpPr>
          <p:nvPr/>
        </p:nvSpPr>
        <p:spPr bwMode="auto">
          <a:xfrm>
            <a:off x="0" y="6381750"/>
            <a:ext cx="914400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30" name="Rectangle 7">
            <a:extLst>
              <a:ext uri="{FF2B5EF4-FFF2-40B4-BE49-F238E27FC236}">
                <a16:creationId xmlns:a16="http://schemas.microsoft.com/office/drawing/2014/main" id="{15E111D7-2DF4-40C9-4FE5-222E2C601DDD}"/>
              </a:ext>
            </a:extLst>
          </p:cNvPr>
          <p:cNvSpPr>
            <a:spLocks noGrp="1" noChangeArrowheads="1"/>
          </p:cNvSpPr>
          <p:nvPr>
            <p:ph type="title"/>
          </p:nvPr>
        </p:nvSpPr>
        <p:spPr bwMode="auto">
          <a:xfrm>
            <a:off x="2339975" y="228600"/>
            <a:ext cx="4824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a:t>
            </a:r>
          </a:p>
        </p:txBody>
      </p:sp>
      <p:sp>
        <p:nvSpPr>
          <p:cNvPr id="6157" name="Rectangle 13">
            <a:extLst>
              <a:ext uri="{FF2B5EF4-FFF2-40B4-BE49-F238E27FC236}">
                <a16:creationId xmlns:a16="http://schemas.microsoft.com/office/drawing/2014/main" id="{916C6D77-E3BC-4224-268B-B584B2469D1C}"/>
              </a:ext>
            </a:extLst>
          </p:cNvPr>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F2EE87D1-CFCB-449E-B270-58AE18721094}" type="slidenum">
              <a:rPr lang="de-DE" altLang="de-DE"/>
              <a:pPr>
                <a:defRPr/>
              </a:pPr>
              <a:t>‹Nr.›</a:t>
            </a:fld>
            <a:endParaRPr lang="de-DE" altLang="de-DE"/>
          </a:p>
        </p:txBody>
      </p:sp>
      <p:pic>
        <p:nvPicPr>
          <p:cNvPr id="1032" name="Grafik 8">
            <a:extLst>
              <a:ext uri="{FF2B5EF4-FFF2-40B4-BE49-F238E27FC236}">
                <a16:creationId xmlns:a16="http://schemas.microsoft.com/office/drawing/2014/main" id="{60EAF5CD-3E72-17FE-C260-7FA373804BB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363" y="285750"/>
            <a:ext cx="22383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5">
            <a:extLst>
              <a:ext uri="{FF2B5EF4-FFF2-40B4-BE49-F238E27FC236}">
                <a16:creationId xmlns:a16="http://schemas.microsoft.com/office/drawing/2014/main" id="{6EE4CE83-8299-A15A-817E-CB1E7D089FC0}"/>
              </a:ext>
            </a:extLst>
          </p:cNvPr>
          <p:cNvSpPr>
            <a:spLocks noChangeShapeType="1"/>
          </p:cNvSpPr>
          <p:nvPr userDrawn="1"/>
        </p:nvSpPr>
        <p:spPr bwMode="auto">
          <a:xfrm>
            <a:off x="0" y="1196975"/>
            <a:ext cx="9144000" cy="0"/>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zoom/>
  </p:transition>
  <p:txStyles>
    <p:titleStyle>
      <a:lvl1pPr algn="ctr"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400" b="1">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2400" b="1">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2400" b="1">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2400" b="1">
          <a:solidFill>
            <a:schemeClr val="tx2"/>
          </a:solidFill>
          <a:latin typeface="Arial" pitchFamily="34" charset="0"/>
          <a:ea typeface="MS PGothic" panose="020B0600070205080204" pitchFamily="34" charset="-128"/>
          <a:cs typeface="ＭＳ Ｐゴシック" charset="0"/>
        </a:defRPr>
      </a:lvl5pPr>
      <a:lvl6pPr marL="457200" algn="ctr" rtl="0" fontAlgn="base">
        <a:spcBef>
          <a:spcPct val="0"/>
        </a:spcBef>
        <a:spcAft>
          <a:spcPct val="0"/>
        </a:spcAft>
        <a:defRPr sz="2400" b="1">
          <a:solidFill>
            <a:schemeClr val="tx2"/>
          </a:solidFill>
          <a:latin typeface="Arial" pitchFamily="34" charset="0"/>
        </a:defRPr>
      </a:lvl6pPr>
      <a:lvl7pPr marL="914400" algn="ctr" rtl="0" fontAlgn="base">
        <a:spcBef>
          <a:spcPct val="0"/>
        </a:spcBef>
        <a:spcAft>
          <a:spcPct val="0"/>
        </a:spcAft>
        <a:defRPr sz="2400" b="1">
          <a:solidFill>
            <a:schemeClr val="tx2"/>
          </a:solidFill>
          <a:latin typeface="Arial" pitchFamily="34" charset="0"/>
        </a:defRPr>
      </a:lvl7pPr>
      <a:lvl8pPr marL="1371600" algn="ctr" rtl="0" fontAlgn="base">
        <a:spcBef>
          <a:spcPct val="0"/>
        </a:spcBef>
        <a:spcAft>
          <a:spcPct val="0"/>
        </a:spcAft>
        <a:defRPr sz="2400" b="1">
          <a:solidFill>
            <a:schemeClr val="tx2"/>
          </a:solidFill>
          <a:latin typeface="Arial" pitchFamily="34" charset="0"/>
        </a:defRPr>
      </a:lvl8pPr>
      <a:lvl9pPr marL="1828800" algn="ctr" rtl="0" fontAlgn="base">
        <a:spcBef>
          <a:spcPct val="0"/>
        </a:spcBef>
        <a:spcAft>
          <a:spcPct val="0"/>
        </a:spcAft>
        <a:defRPr sz="2400" b="1">
          <a:solidFill>
            <a:schemeClr val="tx2"/>
          </a:solidFill>
          <a:latin typeface="Arial" pitchFamily="34"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Times New Roman" panose="02020603050405020304" pitchFamily="18" charset="0"/>
        <a:buBlip>
          <a:blip r:embed="rId14"/>
        </a:buBlip>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Blip>
          <a:blip r:embed="rId15"/>
        </a:buBlip>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6827616B-0DA9-8430-4A42-1552512D63DB}"/>
              </a:ext>
            </a:extLst>
          </p:cNvPr>
          <p:cNvSpPr txBox="1">
            <a:spLocks noChangeArrowheads="1"/>
          </p:cNvSpPr>
          <p:nvPr userDrawn="1"/>
        </p:nvSpPr>
        <p:spPr bwMode="auto">
          <a:xfrm>
            <a:off x="2473325" y="6508750"/>
            <a:ext cx="2232025" cy="215900"/>
          </a:xfrm>
          <a:prstGeom prst="rect">
            <a:avLst/>
          </a:prstGeom>
          <a:noFill/>
          <a:ln>
            <a:noFill/>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de-DE" sz="800" dirty="0">
                <a:solidFill>
                  <a:srgbClr val="000000"/>
                </a:solidFill>
                <a:cs typeface="ＭＳ Ｐゴシック" charset="0"/>
              </a:rPr>
              <a:t>Unser Gesundheitspartner</a:t>
            </a:r>
            <a:endParaRPr lang="de-DE" sz="1400" dirty="0">
              <a:solidFill>
                <a:srgbClr val="000000"/>
              </a:solidFill>
              <a:cs typeface="ＭＳ Ｐゴシック" charset="0"/>
            </a:endParaRPr>
          </a:p>
        </p:txBody>
      </p:sp>
      <p:pic>
        <p:nvPicPr>
          <p:cNvPr id="2051" name="Picture 16" descr="welle_transparent">
            <a:extLst>
              <a:ext uri="{FF2B5EF4-FFF2-40B4-BE49-F238E27FC236}">
                <a16:creationId xmlns:a16="http://schemas.microsoft.com/office/drawing/2014/main" id="{ECF35F89-1677-8B1D-B173-4697969573C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23819"/>
          <a:stretch>
            <a:fillRect/>
          </a:stretch>
        </p:blipFill>
        <p:spPr bwMode="auto">
          <a:xfrm>
            <a:off x="0" y="0"/>
            <a:ext cx="827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AutoShape 17">
            <a:extLst>
              <a:ext uri="{FF2B5EF4-FFF2-40B4-BE49-F238E27FC236}">
                <a16:creationId xmlns:a16="http://schemas.microsoft.com/office/drawing/2014/main" id="{DEEA0F47-68D4-88EB-92C7-AA62984F47CB}"/>
              </a:ext>
            </a:extLst>
          </p:cNvPr>
          <p:cNvSpPr>
            <a:spLocks noChangeArrowheads="1"/>
          </p:cNvSpPr>
          <p:nvPr userDrawn="1"/>
        </p:nvSpPr>
        <p:spPr bwMode="auto">
          <a:xfrm>
            <a:off x="539750" y="1196975"/>
            <a:ext cx="8101013" cy="14287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40498C"/>
          </a:solidFill>
          <a:ln w="9525">
            <a:solidFill>
              <a:srgbClr val="000099"/>
            </a:solidFill>
            <a:round/>
            <a:headEnd/>
            <a:tailEnd/>
          </a:ln>
        </p:spPr>
        <p:txBody>
          <a:bodyPr/>
          <a:lstStyle/>
          <a:p>
            <a:endParaRPr lang="de-DE"/>
          </a:p>
        </p:txBody>
      </p:sp>
      <p:sp>
        <p:nvSpPr>
          <p:cNvPr id="13317" name="Rectangle 18">
            <a:extLst>
              <a:ext uri="{FF2B5EF4-FFF2-40B4-BE49-F238E27FC236}">
                <a16:creationId xmlns:a16="http://schemas.microsoft.com/office/drawing/2014/main" id="{100C0203-B7AE-2A73-7753-EEAB1D2FD2A8}"/>
              </a:ext>
            </a:extLst>
          </p:cNvPr>
          <p:cNvSpPr>
            <a:spLocks noChangeArrowheads="1"/>
          </p:cNvSpPr>
          <p:nvPr userDrawn="1"/>
        </p:nvSpPr>
        <p:spPr bwMode="auto">
          <a:xfrm>
            <a:off x="7815263" y="0"/>
            <a:ext cx="1328737" cy="461963"/>
          </a:xfrm>
          <a:prstGeom prst="rect">
            <a:avLst/>
          </a:prstGeom>
          <a:noFill/>
          <a:ln>
            <a:noFill/>
          </a:ln>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defRPr/>
            </a:pPr>
            <a:r>
              <a:rPr lang="de-DE" altLang="de-DE">
                <a:solidFill>
                  <a:srgbClr val="000099"/>
                </a:solidFill>
                <a:latin typeface="Arial Rounded MT Bold" charset="0"/>
              </a:rPr>
              <a:t>Theorie</a:t>
            </a:r>
          </a:p>
        </p:txBody>
      </p:sp>
      <p:sp>
        <p:nvSpPr>
          <p:cNvPr id="2054" name="Line 21">
            <a:extLst>
              <a:ext uri="{FF2B5EF4-FFF2-40B4-BE49-F238E27FC236}">
                <a16:creationId xmlns:a16="http://schemas.microsoft.com/office/drawing/2014/main" id="{2BE1BC03-22FB-8039-8563-AC699386AE31}"/>
              </a:ext>
            </a:extLst>
          </p:cNvPr>
          <p:cNvSpPr>
            <a:spLocks noChangeShapeType="1"/>
          </p:cNvSpPr>
          <p:nvPr userDrawn="1"/>
        </p:nvSpPr>
        <p:spPr bwMode="auto">
          <a:xfrm>
            <a:off x="539750" y="6381750"/>
            <a:ext cx="860425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2055" name="Picture 12" descr="lehre">
            <a:extLst>
              <a:ext uri="{FF2B5EF4-FFF2-40B4-BE49-F238E27FC236}">
                <a16:creationId xmlns:a16="http://schemas.microsoft.com/office/drawing/2014/main" id="{77352C65-97B6-DA91-A7B8-8B47A3997AD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01013" y="404813"/>
            <a:ext cx="8270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Bild 2">
            <a:extLst>
              <a:ext uri="{FF2B5EF4-FFF2-40B4-BE49-F238E27FC236}">
                <a16:creationId xmlns:a16="http://schemas.microsoft.com/office/drawing/2014/main" id="{354723B2-0A04-C0EC-02BD-C671DEF930C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063" y="6502400"/>
            <a:ext cx="13906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Grafik 3" descr="Ein Bild, das Essen, Schild enthält.&#10;&#10;Automatisch generierte Beschreibung">
            <a:extLst>
              <a:ext uri="{FF2B5EF4-FFF2-40B4-BE49-F238E27FC236}">
                <a16:creationId xmlns:a16="http://schemas.microsoft.com/office/drawing/2014/main" id="{E3A6B298-9031-C72C-6C12-30C04751165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7388" y="133350"/>
            <a:ext cx="2660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hyperlink" Target="http://de.wikipedia.org/wiki/Gem%C3%BCse"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62FFCAA0-B0D6-DB43-AFC3-6400FEFC47E1}"/>
              </a:ext>
            </a:extLst>
          </p:cNvPr>
          <p:cNvSpPr>
            <a:spLocks noGrp="1" noChangeArrowheads="1"/>
          </p:cNvSpPr>
          <p:nvPr>
            <p:ph type="subTitle" idx="4294967295"/>
          </p:nvPr>
        </p:nvSpPr>
        <p:spPr bwMode="auto">
          <a:xfrm>
            <a:off x="827088" y="3573463"/>
            <a:ext cx="79565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buFontTx/>
              <a:buNone/>
            </a:pPr>
            <a:r>
              <a:rPr lang="de-DE" altLang="de-DE" sz="4000">
                <a:solidFill>
                  <a:srgbClr val="FF0000"/>
                </a:solidFill>
                <a:latin typeface="Arial Rounded MT Bold" panose="020F0704030504030204" pitchFamily="34" charset="0"/>
              </a:rPr>
              <a:t>Bunt</a:t>
            </a:r>
            <a:r>
              <a:rPr lang="de-DE" altLang="de-DE" sz="4000">
                <a:solidFill>
                  <a:srgbClr val="008000"/>
                </a:solidFill>
                <a:latin typeface="Arial Rounded MT Bold" panose="020F0704030504030204" pitchFamily="34" charset="0"/>
              </a:rPr>
              <a:t> ist </a:t>
            </a:r>
            <a:r>
              <a:rPr lang="de-DE" altLang="de-DE" sz="4000">
                <a:solidFill>
                  <a:srgbClr val="000090"/>
                </a:solidFill>
                <a:latin typeface="Arial Rounded MT Bold" panose="020F0704030504030204" pitchFamily="34" charset="0"/>
              </a:rPr>
              <a:t>gesund</a:t>
            </a:r>
            <a:r>
              <a:rPr lang="de-DE" altLang="de-DE" sz="4000">
                <a:solidFill>
                  <a:srgbClr val="008000"/>
                </a:solidFill>
                <a:latin typeface="Arial Rounded MT Bold" panose="020F0704030504030204" pitchFamily="34" charset="0"/>
              </a:rPr>
              <a:t> und </a:t>
            </a:r>
            <a:r>
              <a:rPr lang="de-DE" altLang="de-DE" sz="4000">
                <a:solidFill>
                  <a:srgbClr val="FF0000"/>
                </a:solidFill>
                <a:latin typeface="Arial Rounded MT Bold" panose="020F0704030504030204" pitchFamily="34" charset="0"/>
              </a:rPr>
              <a:t>schmeckt</a:t>
            </a:r>
            <a:r>
              <a:rPr lang="de-DE" altLang="de-DE" sz="4000">
                <a:solidFill>
                  <a:srgbClr val="008000"/>
                </a:solidFill>
                <a:latin typeface="Arial Rounded MT Bold" panose="020F0704030504030204" pitchFamily="34" charset="0"/>
              </a:rPr>
              <a:t>!</a:t>
            </a:r>
          </a:p>
        </p:txBody>
      </p:sp>
      <p:pic>
        <p:nvPicPr>
          <p:cNvPr id="16387" name="Picture 3">
            <a:extLst>
              <a:ext uri="{FF2B5EF4-FFF2-40B4-BE49-F238E27FC236}">
                <a16:creationId xmlns:a16="http://schemas.microsoft.com/office/drawing/2014/main" id="{213492BC-BB6B-B5F1-DD17-F1482F436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438650"/>
            <a:ext cx="13684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a:extLst>
              <a:ext uri="{FF2B5EF4-FFF2-40B4-BE49-F238E27FC236}">
                <a16:creationId xmlns:a16="http://schemas.microsoft.com/office/drawing/2014/main" id="{F075C07A-B5A2-1344-A15B-0F80DEC3D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437063"/>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id="{E1A64A06-8FC8-C728-72B9-A2F0E6CFE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412875"/>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63083AB3-7D8B-B21A-52B6-2E2D1AD3B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4437063"/>
            <a:ext cx="2427287"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a:extLst>
              <a:ext uri="{FF2B5EF4-FFF2-40B4-BE49-F238E27FC236}">
                <a16:creationId xmlns:a16="http://schemas.microsoft.com/office/drawing/2014/main" id="{70BB9E5C-E33D-772D-CC8B-BAFE1B8BB5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1412875"/>
            <a:ext cx="2398712"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a:extLst>
              <a:ext uri="{FF2B5EF4-FFF2-40B4-BE49-F238E27FC236}">
                <a16:creationId xmlns:a16="http://schemas.microsoft.com/office/drawing/2014/main" id="{9959C954-F950-5E18-B302-7CA6FD38CE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1412875"/>
            <a:ext cx="237648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hteck 1">
            <a:extLst>
              <a:ext uri="{FF2B5EF4-FFF2-40B4-BE49-F238E27FC236}">
                <a16:creationId xmlns:a16="http://schemas.microsoft.com/office/drawing/2014/main" id="{A550F145-D712-B863-C2FA-33ABA4420393}"/>
              </a:ext>
            </a:extLst>
          </p:cNvPr>
          <p:cNvSpPr>
            <a:spLocks noChangeArrowheads="1"/>
          </p:cNvSpPr>
          <p:nvPr/>
        </p:nvSpPr>
        <p:spPr bwMode="auto">
          <a:xfrm>
            <a:off x="3563938" y="138113"/>
            <a:ext cx="4248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4000" b="1">
                <a:solidFill>
                  <a:srgbClr val="008000"/>
                </a:solidFill>
                <a:latin typeface="Arial Rounded MT Bold" panose="020F0704030504030204" pitchFamily="34" charset="0"/>
              </a:rPr>
              <a:t>Obst&amp; Gemüse</a:t>
            </a:r>
            <a:endParaRPr lang="de-DE" altLang="de-DE" sz="400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0" descr="Speisezwiebeln-Neu">
            <a:extLst>
              <a:ext uri="{FF2B5EF4-FFF2-40B4-BE49-F238E27FC236}">
                <a16:creationId xmlns:a16="http://schemas.microsoft.com/office/drawing/2014/main" id="{F9874CE4-1516-916A-E349-E2213058B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652963"/>
            <a:ext cx="16684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2A9A2D7C-707E-81EE-64F0-6818E1DC442A}"/>
              </a:ext>
            </a:extLst>
          </p:cNvPr>
          <p:cNvSpPr>
            <a:spLocks noGrp="1" noChangeArrowheads="1"/>
          </p:cNvSpPr>
          <p:nvPr>
            <p:ph type="title" idx="4294967295"/>
          </p:nvPr>
        </p:nvSpPr>
        <p:spPr bwMode="auto">
          <a:xfrm>
            <a:off x="4284663" y="115888"/>
            <a:ext cx="3527425"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3200" b="1">
                <a:solidFill>
                  <a:srgbClr val="000090"/>
                </a:solidFill>
                <a:latin typeface="Arial Rounded MT Bold" panose="020F0704030504030204" pitchFamily="34" charset="0"/>
              </a:rPr>
              <a:t>Lagerung von Gemüse</a:t>
            </a:r>
          </a:p>
        </p:txBody>
      </p:sp>
      <p:sp>
        <p:nvSpPr>
          <p:cNvPr id="27651" name="Rectangle 3">
            <a:extLst>
              <a:ext uri="{FF2B5EF4-FFF2-40B4-BE49-F238E27FC236}">
                <a16:creationId xmlns:a16="http://schemas.microsoft.com/office/drawing/2014/main" id="{981DF0FD-BD3E-9223-8690-0762CB2D7573}"/>
              </a:ext>
            </a:extLst>
          </p:cNvPr>
          <p:cNvSpPr>
            <a:spLocks noGrp="1" noChangeArrowheads="1"/>
          </p:cNvSpPr>
          <p:nvPr>
            <p:ph type="body" idx="4294967295"/>
          </p:nvPr>
        </p:nvSpPr>
        <p:spPr bwMode="auto">
          <a:xfrm>
            <a:off x="1042988" y="1557338"/>
            <a:ext cx="77724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eaLnBrk="1" hangingPunct="1">
              <a:lnSpc>
                <a:spcPct val="90000"/>
              </a:lnSpc>
              <a:spcAft>
                <a:spcPct val="50000"/>
              </a:spcAft>
              <a:buFontTx/>
              <a:buAutoNum type="arabicPeriod"/>
            </a:pPr>
            <a:r>
              <a:rPr lang="de-DE" altLang="de-DE" sz="2000">
                <a:solidFill>
                  <a:srgbClr val="000090"/>
                </a:solidFill>
              </a:rPr>
              <a:t>Gemüse kühl und dunkel lagern, Vor Austrocknung schützen</a:t>
            </a:r>
          </a:p>
          <a:p>
            <a:pPr marL="381000" indent="-381000" eaLnBrk="1" hangingPunct="1">
              <a:lnSpc>
                <a:spcPct val="90000"/>
              </a:lnSpc>
              <a:spcAft>
                <a:spcPct val="50000"/>
              </a:spcAft>
              <a:buFontTx/>
              <a:buAutoNum type="arabicPeriod"/>
            </a:pPr>
            <a:r>
              <a:rPr lang="de-DE" altLang="de-DE" sz="2000">
                <a:solidFill>
                  <a:srgbClr val="000090"/>
                </a:solidFill>
              </a:rPr>
              <a:t>Kälteempfindliches Fruchtgemüse (Tomaten, Auberginen) nicht unter 10 °C lagern                                                                     </a:t>
            </a:r>
            <a:r>
              <a:rPr lang="de-DE" altLang="de-DE" sz="2000">
                <a:solidFill>
                  <a:srgbClr val="000090"/>
                </a:solidFill>
                <a:sym typeface="Wingdings" panose="05000000000000000000" pitchFamily="2" charset="2"/>
              </a:rPr>
              <a:t> </a:t>
            </a:r>
            <a:r>
              <a:rPr lang="de-DE" altLang="de-DE" sz="2000">
                <a:solidFill>
                  <a:srgbClr val="000090"/>
                </a:solidFill>
              </a:rPr>
              <a:t>Geschmacksverlust. </a:t>
            </a:r>
          </a:p>
          <a:p>
            <a:pPr marL="381000" indent="-381000" eaLnBrk="1" hangingPunct="1">
              <a:lnSpc>
                <a:spcPct val="90000"/>
              </a:lnSpc>
              <a:spcAft>
                <a:spcPct val="50000"/>
              </a:spcAft>
              <a:buFontTx/>
              <a:buAutoNum type="arabicPeriod"/>
            </a:pPr>
            <a:r>
              <a:rPr lang="de-DE" altLang="de-DE" sz="2000">
                <a:solidFill>
                  <a:srgbClr val="000090"/>
                </a:solidFill>
              </a:rPr>
              <a:t>Nicht in der Nähe von Obst und Fruchtgemüse lagern                </a:t>
            </a:r>
            <a:r>
              <a:rPr lang="de-DE" altLang="de-DE" sz="2000">
                <a:solidFill>
                  <a:srgbClr val="000090"/>
                </a:solidFill>
                <a:sym typeface="Wingdings" panose="05000000000000000000" pitchFamily="2" charset="2"/>
              </a:rPr>
              <a:t> </a:t>
            </a:r>
            <a:r>
              <a:rPr lang="de-DE" altLang="de-DE" sz="2000">
                <a:solidFill>
                  <a:srgbClr val="000090"/>
                </a:solidFill>
              </a:rPr>
              <a:t>Welke durch Reifegas Ethylen</a:t>
            </a:r>
          </a:p>
          <a:p>
            <a:pPr marL="381000" indent="-381000" eaLnBrk="1" hangingPunct="1">
              <a:lnSpc>
                <a:spcPct val="90000"/>
              </a:lnSpc>
              <a:spcAft>
                <a:spcPct val="50000"/>
              </a:spcAft>
              <a:buFontTx/>
              <a:buAutoNum type="arabicPeriod"/>
            </a:pPr>
            <a:r>
              <a:rPr lang="de-DE" altLang="de-DE" sz="2000">
                <a:solidFill>
                  <a:srgbClr val="000090"/>
                </a:solidFill>
              </a:rPr>
              <a:t>Blattgemüse, Blattsalate, Stängelgemüse sowie Erbsen und Bohnen im Gemüsefach des Kühlschranks aufbewahren</a:t>
            </a:r>
          </a:p>
          <a:p>
            <a:pPr marL="381000" indent="-381000" eaLnBrk="1" hangingPunct="1">
              <a:lnSpc>
                <a:spcPct val="90000"/>
              </a:lnSpc>
              <a:spcAft>
                <a:spcPct val="50000"/>
              </a:spcAft>
              <a:buFontTx/>
              <a:buAutoNum type="arabicPeriod"/>
            </a:pPr>
            <a:r>
              <a:rPr lang="de-DE" altLang="de-DE" sz="2000">
                <a:solidFill>
                  <a:srgbClr val="000090"/>
                </a:solidFill>
              </a:rPr>
              <a:t>Blätter von Wurzel- und Knollengemüse abdrehen  </a:t>
            </a:r>
          </a:p>
          <a:p>
            <a:pPr marL="381000" indent="-381000" eaLnBrk="1" hangingPunct="1">
              <a:lnSpc>
                <a:spcPct val="90000"/>
              </a:lnSpc>
              <a:spcAft>
                <a:spcPct val="50000"/>
              </a:spcAft>
              <a:buFontTx/>
              <a:buAutoNum type="arabicPeriod"/>
            </a:pPr>
            <a:r>
              <a:rPr lang="de-DE" altLang="de-DE" sz="2000">
                <a:solidFill>
                  <a:srgbClr val="000090"/>
                </a:solidFill>
              </a:rPr>
              <a:t>Zwiebeln und Knoblauch luftig und trocken lagern</a:t>
            </a:r>
          </a:p>
          <a:p>
            <a:pPr marL="381000" indent="-381000" eaLnBrk="1" hangingPunct="1">
              <a:lnSpc>
                <a:spcPct val="90000"/>
              </a:lnSpc>
              <a:spcAft>
                <a:spcPct val="50000"/>
              </a:spcAft>
              <a:buFontTx/>
              <a:buAutoNum type="arabicPeriod"/>
            </a:pPr>
            <a:r>
              <a:rPr lang="de-DE" altLang="de-DE" sz="2000">
                <a:solidFill>
                  <a:srgbClr val="000090"/>
                </a:solidFill>
              </a:rPr>
              <a:t>Geschnittene Fertigsalate rasch aufbrauchen</a:t>
            </a:r>
            <a:endParaRPr lang="de-DE" altLang="de-DE" sz="2000">
              <a:solidFill>
                <a:srgbClr val="000090"/>
              </a:solidFill>
              <a:latin typeface="JHMOIO+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4F66CEA9-6ED0-A307-E680-7C11A1554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21082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a:extLst>
              <a:ext uri="{FF2B5EF4-FFF2-40B4-BE49-F238E27FC236}">
                <a16:creationId xmlns:a16="http://schemas.microsoft.com/office/drawing/2014/main" id="{B78C588D-A84B-E452-F6C9-B26127D7C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141663"/>
            <a:ext cx="16668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a:extLst>
              <a:ext uri="{FF2B5EF4-FFF2-40B4-BE49-F238E27FC236}">
                <a16:creationId xmlns:a16="http://schemas.microsoft.com/office/drawing/2014/main" id="{357FEDF0-2649-0FB7-0E09-7EF09C9CBFF1}"/>
              </a:ext>
            </a:extLst>
          </p:cNvPr>
          <p:cNvSpPr>
            <a:spLocks noGrp="1" noChangeArrowheads="1"/>
          </p:cNvSpPr>
          <p:nvPr>
            <p:ph type="title" idx="4294967295"/>
          </p:nvPr>
        </p:nvSpPr>
        <p:spPr bwMode="auto">
          <a:xfrm>
            <a:off x="4356100" y="115888"/>
            <a:ext cx="3384550"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2800" b="1">
                <a:solidFill>
                  <a:srgbClr val="000090"/>
                </a:solidFill>
                <a:latin typeface="Arial Rounded MT Bold" panose="020F0704030504030204" pitchFamily="34" charset="0"/>
              </a:rPr>
              <a:t>Zubereitung von Gemüse</a:t>
            </a:r>
          </a:p>
        </p:txBody>
      </p:sp>
      <p:sp>
        <p:nvSpPr>
          <p:cNvPr id="29700" name="Rectangle 6">
            <a:extLst>
              <a:ext uri="{FF2B5EF4-FFF2-40B4-BE49-F238E27FC236}">
                <a16:creationId xmlns:a16="http://schemas.microsoft.com/office/drawing/2014/main" id="{ED78F44C-99D7-CE65-0EC9-636019D9F9EE}"/>
              </a:ext>
            </a:extLst>
          </p:cNvPr>
          <p:cNvSpPr>
            <a:spLocks noGrp="1" noChangeArrowheads="1"/>
          </p:cNvSpPr>
          <p:nvPr>
            <p:ph type="body" idx="4294967295"/>
          </p:nvPr>
        </p:nvSpPr>
        <p:spPr bwMode="auto">
          <a:xfrm>
            <a:off x="2700338" y="1439863"/>
            <a:ext cx="6448425" cy="5022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buFontTx/>
              <a:buAutoNum type="arabicPeriod"/>
            </a:pPr>
            <a:r>
              <a:rPr lang="de-DE" altLang="de-DE" sz="2000">
                <a:solidFill>
                  <a:srgbClr val="000090"/>
                </a:solidFill>
              </a:rPr>
              <a:t>Wascht das Gemüse zuerst gründlich und reibt es trocken (ein Großteil der Schadstoffe wird so entfernt) und erst dann schneidet ihr es klein.</a:t>
            </a:r>
          </a:p>
          <a:p>
            <a:pPr marL="457200" indent="-457200" eaLnBrk="1" hangingPunct="1">
              <a:buFontTx/>
              <a:buAutoNum type="arabicPeriod"/>
            </a:pPr>
            <a:endParaRPr lang="de-DE" altLang="de-DE" sz="1100">
              <a:solidFill>
                <a:srgbClr val="000090"/>
              </a:solidFill>
            </a:endParaRPr>
          </a:p>
          <a:p>
            <a:pPr marL="457200" indent="-457200" eaLnBrk="1" hangingPunct="1">
              <a:buFontTx/>
              <a:buAutoNum type="arabicPeriod"/>
            </a:pPr>
            <a:r>
              <a:rPr lang="de-DE" altLang="de-DE" sz="2000">
                <a:solidFill>
                  <a:srgbClr val="000090"/>
                </a:solidFill>
              </a:rPr>
              <a:t>Entfernt bei Gemüse und Salaten mit einer rauen, zerklüfteten Oberfläche (Grünkohl, Kraussalate) die äußeren Blätter.</a:t>
            </a:r>
          </a:p>
          <a:p>
            <a:pPr marL="457200" indent="-457200" eaLnBrk="1" hangingPunct="1">
              <a:buFontTx/>
              <a:buAutoNum type="arabicPeriod"/>
            </a:pPr>
            <a:endParaRPr lang="de-DE" altLang="de-DE" sz="1100">
              <a:solidFill>
                <a:srgbClr val="000090"/>
              </a:solidFill>
            </a:endParaRPr>
          </a:p>
          <a:p>
            <a:pPr marL="457200" indent="-457200" eaLnBrk="1" hangingPunct="1">
              <a:buFontTx/>
              <a:buAutoNum type="arabicPeriod"/>
            </a:pPr>
            <a:r>
              <a:rPr lang="de-DE" altLang="de-DE" sz="2000">
                <a:solidFill>
                  <a:srgbClr val="000090"/>
                </a:solidFill>
              </a:rPr>
              <a:t>Bereitet das Gemüse erst kurz vor dem Essen zu.  </a:t>
            </a:r>
          </a:p>
          <a:p>
            <a:pPr marL="457200" indent="-457200" eaLnBrk="1" hangingPunct="1">
              <a:buFontTx/>
              <a:buAutoNum type="arabicPeriod"/>
            </a:pPr>
            <a:endParaRPr lang="de-DE" altLang="de-DE" sz="1200">
              <a:solidFill>
                <a:srgbClr val="000090"/>
              </a:solidFill>
            </a:endParaRPr>
          </a:p>
          <a:p>
            <a:pPr marL="457200" indent="-457200" eaLnBrk="1" hangingPunct="1">
              <a:buFontTx/>
              <a:buAutoNum type="arabicPeriod"/>
            </a:pPr>
            <a:r>
              <a:rPr lang="de-DE" altLang="de-DE" sz="2000">
                <a:solidFill>
                  <a:srgbClr val="000090"/>
                </a:solidFill>
              </a:rPr>
              <a:t>Gart das Gemüse im zugedeckten Topf mit wenig Wasser oder Fett. </a:t>
            </a:r>
          </a:p>
          <a:p>
            <a:pPr marL="457200" indent="-457200" eaLnBrk="1" hangingPunct="1">
              <a:buFontTx/>
              <a:buAutoNum type="arabicPeriod"/>
            </a:pPr>
            <a:endParaRPr lang="de-DE" altLang="de-DE" sz="1200">
              <a:solidFill>
                <a:srgbClr val="000090"/>
              </a:solidFill>
            </a:endParaRPr>
          </a:p>
          <a:p>
            <a:pPr marL="457200" indent="-457200" eaLnBrk="1" hangingPunct="1">
              <a:buFontTx/>
              <a:buAutoNum type="arabicPeriod" startAt="5"/>
            </a:pPr>
            <a:r>
              <a:rPr lang="de-DE" altLang="de-DE" sz="2000">
                <a:solidFill>
                  <a:srgbClr val="000090"/>
                </a:solidFill>
              </a:rPr>
              <a:t>Haltet Speisen nie länger warm. Bewahrt sie zugedeckt im Kühlschrank auf und erwärmt sie erneut bei Bedarf.</a:t>
            </a:r>
          </a:p>
          <a:p>
            <a:pPr marL="457200" indent="-457200" eaLnBrk="1" hangingPunct="1">
              <a:spcAft>
                <a:spcPct val="50000"/>
              </a:spcAft>
              <a:buFontTx/>
              <a:buAutoNum type="arabicPeriod" startAt="5"/>
            </a:pPr>
            <a:endParaRPr lang="de-DE" altLang="de-DE" sz="2000">
              <a:solidFill>
                <a:srgbClr val="000090"/>
              </a:solidFill>
              <a:latin typeface="JHMOIO+Arial" charset="0"/>
            </a:endParaRPr>
          </a:p>
        </p:txBody>
      </p:sp>
      <p:pic>
        <p:nvPicPr>
          <p:cNvPr id="36870" name="Grafik 6" descr="Ein Bild, das Brett, Essen, schneidend, Tisch enthält.&#10;&#10;Automatisch generierte Beschreibung">
            <a:extLst>
              <a:ext uri="{FF2B5EF4-FFF2-40B4-BE49-F238E27FC236}">
                <a16:creationId xmlns:a16="http://schemas.microsoft.com/office/drawing/2014/main" id="{BC783FF8-0E2E-1305-15A8-1E1940B33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87146">
            <a:off x="644525" y="4900613"/>
            <a:ext cx="222726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B8CCC-3F80-97D1-C47B-7E06B9AE301D}"/>
              </a:ext>
            </a:extLst>
          </p:cNvPr>
          <p:cNvSpPr>
            <a:spLocks noGrp="1"/>
          </p:cNvSpPr>
          <p:nvPr>
            <p:ph type="title"/>
          </p:nvPr>
        </p:nvSpPr>
        <p:spPr/>
        <p:txBody>
          <a:bodyPr/>
          <a:lstStyle/>
          <a:p>
            <a:pPr>
              <a:defRPr/>
            </a:pPr>
            <a:r>
              <a:rPr lang="de-DE" sz="3200" dirty="0">
                <a:solidFill>
                  <a:schemeClr val="accent6"/>
                </a:solidFill>
              </a:rPr>
              <a:t>                   </a:t>
            </a:r>
            <a:r>
              <a:rPr lang="de-DE" sz="3200" b="1" dirty="0">
                <a:solidFill>
                  <a:schemeClr val="accent6"/>
                </a:solidFill>
                <a:latin typeface="Arial Rounded MT Bold" panose="020F0704030504030204" pitchFamily="34" charset="0"/>
              </a:rPr>
              <a:t>Gemüseschwemme</a:t>
            </a:r>
          </a:p>
        </p:txBody>
      </p:sp>
      <p:sp>
        <p:nvSpPr>
          <p:cNvPr id="38915" name="Inhaltsplatzhalter 2">
            <a:extLst>
              <a:ext uri="{FF2B5EF4-FFF2-40B4-BE49-F238E27FC236}">
                <a16:creationId xmlns:a16="http://schemas.microsoft.com/office/drawing/2014/main" id="{6FA68075-FF10-2BA3-5C21-8EE928696912}"/>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b="1">
                <a:solidFill>
                  <a:schemeClr val="accent2"/>
                </a:solidFill>
              </a:rPr>
              <a:t>Einwecken (Bohnen)</a:t>
            </a:r>
          </a:p>
          <a:p>
            <a:r>
              <a:rPr lang="de-DE" altLang="de-DE" b="1">
                <a:solidFill>
                  <a:schemeClr val="accent2"/>
                </a:solidFill>
              </a:rPr>
              <a:t>Blanchieren und Einfrieren</a:t>
            </a:r>
          </a:p>
          <a:p>
            <a:r>
              <a:rPr lang="de-DE" altLang="de-DE" b="1">
                <a:solidFill>
                  <a:schemeClr val="accent2"/>
                </a:solidFill>
              </a:rPr>
              <a:t>Sauer einlegen (Gurken, Mix Pickles) </a:t>
            </a:r>
          </a:p>
          <a:p>
            <a:endParaRPr lang="de-DE" altLang="de-DE">
              <a:solidFill>
                <a:schemeClr val="accent2"/>
              </a:solidFill>
            </a:endParaRPr>
          </a:p>
        </p:txBody>
      </p:sp>
      <p:pic>
        <p:nvPicPr>
          <p:cNvPr id="38916" name="Grafik 3">
            <a:extLst>
              <a:ext uri="{FF2B5EF4-FFF2-40B4-BE49-F238E27FC236}">
                <a16:creationId xmlns:a16="http://schemas.microsoft.com/office/drawing/2014/main" id="{9CB165C3-8273-3E89-A011-99CCD84232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3289300"/>
            <a:ext cx="427355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feld 4">
            <a:extLst>
              <a:ext uri="{FF2B5EF4-FFF2-40B4-BE49-F238E27FC236}">
                <a16:creationId xmlns:a16="http://schemas.microsoft.com/office/drawing/2014/main" id="{FBA1E587-EA6F-9559-5AAC-D6BEC51F77E2}"/>
              </a:ext>
            </a:extLst>
          </p:cNvPr>
          <p:cNvSpPr txBox="1">
            <a:spLocks noChangeArrowheads="1"/>
          </p:cNvSpPr>
          <p:nvPr/>
        </p:nvSpPr>
        <p:spPr bwMode="auto">
          <a:xfrm>
            <a:off x="2627313" y="6010275"/>
            <a:ext cx="5921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de-DE" sz="900"/>
              <a:t>https://encrypted-tbn0.gstatic.com/images?q=tbn%3AANd9GcQ1tU17yLZzNEVwiZUcNgAiU-HZBOGtYwQmHw&amp;usqp=CAU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29624BDF-16A0-92E6-F0AB-271557376AE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solidFill>
                  <a:srgbClr val="002060"/>
                </a:solidFill>
              </a:rPr>
              <a:t>         </a:t>
            </a:r>
            <a:r>
              <a:rPr lang="de-DE" altLang="de-DE">
                <a:solidFill>
                  <a:srgbClr val="002060"/>
                </a:solidFill>
                <a:latin typeface="Arial Rounded MT Bold" panose="020F0704030504030204" pitchFamily="34" charset="0"/>
              </a:rPr>
              <a:t>Gemüsetest</a:t>
            </a:r>
          </a:p>
        </p:txBody>
      </p:sp>
      <p:sp>
        <p:nvSpPr>
          <p:cNvPr id="3" name="Inhaltsplatzhalter 2">
            <a:extLst>
              <a:ext uri="{FF2B5EF4-FFF2-40B4-BE49-F238E27FC236}">
                <a16:creationId xmlns:a16="http://schemas.microsoft.com/office/drawing/2014/main" id="{D4329FF4-0B08-D2EB-8D77-E91DE891E9E7}"/>
              </a:ext>
            </a:extLst>
          </p:cNvPr>
          <p:cNvSpPr>
            <a:spLocks noGrp="1"/>
          </p:cNvSpPr>
          <p:nvPr>
            <p:ph idx="1"/>
          </p:nvPr>
        </p:nvSpPr>
        <p:spPr/>
        <p:txBody>
          <a:bodyPr/>
          <a:lstStyle/>
          <a:p>
            <a:pPr marL="0" indent="0">
              <a:buFontTx/>
              <a:buNone/>
              <a:defRPr/>
            </a:pPr>
            <a:r>
              <a:rPr lang="de-DE" dirty="0"/>
              <a:t>    </a:t>
            </a:r>
          </a:p>
          <a:p>
            <a:pPr marL="0" indent="0">
              <a:buFontTx/>
              <a:buNone/>
              <a:defRPr/>
            </a:pPr>
            <a:r>
              <a:rPr lang="de-DE" dirty="0"/>
              <a:t>     </a:t>
            </a:r>
            <a:r>
              <a:rPr lang="de-DE" sz="2400" dirty="0">
                <a:solidFill>
                  <a:schemeClr val="accent2"/>
                </a:solidFill>
              </a:rPr>
              <a:t>Wir testen das Gemüse mit allen Sinnen:</a:t>
            </a:r>
          </a:p>
          <a:p>
            <a:pPr marL="0" indent="0">
              <a:buFontTx/>
              <a:buNone/>
              <a:defRPr/>
            </a:pPr>
            <a:r>
              <a:rPr lang="de-DE" sz="2400" dirty="0">
                <a:solidFill>
                  <a:schemeClr val="accent2"/>
                </a:solidFill>
              </a:rPr>
              <a:t>	* riechen</a:t>
            </a:r>
          </a:p>
          <a:p>
            <a:pPr marL="0" indent="0">
              <a:buFontTx/>
              <a:buNone/>
              <a:defRPr/>
            </a:pPr>
            <a:r>
              <a:rPr lang="de-DE" sz="2400" dirty="0">
                <a:solidFill>
                  <a:schemeClr val="accent2"/>
                </a:solidFill>
              </a:rPr>
              <a:t>	* tasten, fühlen</a:t>
            </a:r>
          </a:p>
          <a:p>
            <a:pPr marL="0" indent="0">
              <a:buFontTx/>
              <a:buNone/>
              <a:defRPr/>
            </a:pPr>
            <a:r>
              <a:rPr lang="de-DE" sz="2400" dirty="0">
                <a:solidFill>
                  <a:schemeClr val="accent2"/>
                </a:solidFill>
              </a:rPr>
              <a:t>	* sehen</a:t>
            </a:r>
          </a:p>
          <a:p>
            <a:pPr marL="0" indent="0">
              <a:buFontTx/>
              <a:buNone/>
              <a:defRPr/>
            </a:pPr>
            <a:r>
              <a:rPr lang="de-DE" sz="2400" dirty="0">
                <a:solidFill>
                  <a:schemeClr val="accent2"/>
                </a:solidFill>
              </a:rPr>
              <a:t>        	* schmecken</a:t>
            </a:r>
          </a:p>
          <a:p>
            <a:pPr marL="0" indent="0">
              <a:buFontTx/>
              <a:buNone/>
              <a:defRPr/>
            </a:pPr>
            <a:r>
              <a:rPr lang="de-DE" sz="2400" dirty="0">
                <a:solidFill>
                  <a:schemeClr val="accent2"/>
                </a:solidFill>
              </a:rPr>
              <a:t> 	* hören</a:t>
            </a:r>
          </a:p>
          <a:p>
            <a:pPr marL="0" indent="0">
              <a:buFontTx/>
              <a:buNone/>
              <a:defRPr/>
            </a:pPr>
            <a:r>
              <a:rPr lang="de-DE" dirty="0">
                <a:solidFill>
                  <a:schemeClr val="accent2"/>
                </a:solidFill>
              </a:rPr>
              <a:t>	</a:t>
            </a:r>
          </a:p>
          <a:p>
            <a:pPr marL="0" indent="0">
              <a:buFontTx/>
              <a:buNone/>
              <a:defRPr/>
            </a:pPr>
            <a:endParaRPr lang="de-DE" dirty="0"/>
          </a:p>
          <a:p>
            <a:pPr marL="0" indent="0">
              <a:buFontTx/>
              <a:buNone/>
              <a:defRPr/>
            </a:pPr>
            <a:endParaRPr lang="de-DE" dirty="0"/>
          </a:p>
          <a:p>
            <a:pPr marL="0" indent="0">
              <a:buFontTx/>
              <a:buNone/>
              <a:defRPr/>
            </a:pPr>
            <a:endParaRPr lang="de-DE" dirty="0"/>
          </a:p>
          <a:p>
            <a:pPr marL="0" indent="0">
              <a:buFontTx/>
              <a:buNone/>
              <a:defRPr/>
            </a:pPr>
            <a:r>
              <a:rPr lang="de-DE" dirty="0"/>
              <a:t>   </a:t>
            </a:r>
          </a:p>
          <a:p>
            <a:pP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E5E82527-1A82-4934-3EC5-E7754100159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solidFill>
                  <a:srgbClr val="002060"/>
                </a:solidFill>
                <a:latin typeface="Arial Rounded MT Bold" panose="020F0704030504030204" pitchFamily="34" charset="0"/>
              </a:rPr>
              <a:t>        Diskussion</a:t>
            </a:r>
          </a:p>
        </p:txBody>
      </p:sp>
      <p:sp>
        <p:nvSpPr>
          <p:cNvPr id="41987" name="Inhaltsplatzhalter 2">
            <a:extLst>
              <a:ext uri="{FF2B5EF4-FFF2-40B4-BE49-F238E27FC236}">
                <a16:creationId xmlns:a16="http://schemas.microsoft.com/office/drawing/2014/main" id="{CD72A089-7953-B09E-FBB0-E1369060E2EB}"/>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ltLang="de-DE" sz="2400" dirty="0">
              <a:solidFill>
                <a:srgbClr val="002060"/>
              </a:solidFill>
            </a:endParaRPr>
          </a:p>
          <a:p>
            <a:endParaRPr lang="de-DE" altLang="de-DE" sz="2400" dirty="0">
              <a:solidFill>
                <a:srgbClr val="002060"/>
              </a:solidFill>
            </a:endParaRPr>
          </a:p>
          <a:p>
            <a:r>
              <a:rPr lang="de-DE" altLang="de-DE" b="1" dirty="0">
                <a:solidFill>
                  <a:srgbClr val="002060"/>
                </a:solidFill>
              </a:rPr>
              <a:t>Gemüse im Vergleich</a:t>
            </a:r>
          </a:p>
          <a:p>
            <a:endParaRPr lang="de-DE" altLang="de-DE" sz="2400" dirty="0">
              <a:solidFill>
                <a:srgbClr val="002060"/>
              </a:solidFill>
            </a:endParaRPr>
          </a:p>
          <a:p>
            <a:r>
              <a:rPr lang="de-DE" altLang="de-DE" sz="2400" dirty="0">
                <a:solidFill>
                  <a:srgbClr val="002060"/>
                </a:solidFill>
              </a:rPr>
              <a:t>Welches Gemüse hat euch am besten geschmeckt?</a:t>
            </a:r>
          </a:p>
          <a:p>
            <a:r>
              <a:rPr lang="de-DE" altLang="de-DE" sz="2400" dirty="0">
                <a:solidFill>
                  <a:srgbClr val="002060"/>
                </a:solidFill>
              </a:rPr>
              <a:t>Welches Gemüse hat euch </a:t>
            </a:r>
            <a:r>
              <a:rPr lang="de-DE" altLang="de-DE" sz="2400" dirty="0">
                <a:solidFill>
                  <a:schemeClr val="accent2"/>
                </a:solidFill>
              </a:rPr>
              <a:t>am</a:t>
            </a:r>
            <a:r>
              <a:rPr lang="de-DE" altLang="de-DE" sz="2400" dirty="0">
                <a:solidFill>
                  <a:srgbClr val="002060"/>
                </a:solidFill>
              </a:rPr>
              <a:t> wenigsten geschmeckt? </a:t>
            </a:r>
          </a:p>
          <a:p>
            <a:endParaRPr lang="de-DE" altLang="de-DE" sz="2400" dirty="0">
              <a:solidFill>
                <a:srgbClr val="002060"/>
              </a:solidFill>
            </a:endParaRPr>
          </a:p>
          <a:p>
            <a:r>
              <a:rPr lang="de-DE" altLang="de-DE" sz="2400" dirty="0">
                <a:solidFill>
                  <a:srgbClr val="002060"/>
                </a:solidFill>
              </a:rPr>
              <a:t>Was ist euch aufgefallen?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98F4E8-7D53-E278-03BC-2844B3898867}"/>
              </a:ext>
            </a:extLst>
          </p:cNvPr>
          <p:cNvSpPr>
            <a:spLocks noGrp="1" noChangeArrowheads="1"/>
          </p:cNvSpPr>
          <p:nvPr>
            <p:ph type="title" idx="4294967295"/>
          </p:nvPr>
        </p:nvSpPr>
        <p:spPr bwMode="auto">
          <a:xfrm>
            <a:off x="3779838" y="11113"/>
            <a:ext cx="3816350" cy="93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00113" algn="l" eaLnBrk="1" hangingPunct="1"/>
            <a:r>
              <a:rPr lang="de-DE" altLang="de-DE" b="1">
                <a:solidFill>
                  <a:srgbClr val="000090"/>
                </a:solidFill>
                <a:latin typeface="Arial Rounded MT Bold" panose="020F0704030504030204" pitchFamily="34" charset="0"/>
              </a:rPr>
              <a:t>Vitamine</a:t>
            </a:r>
            <a:r>
              <a:rPr lang="de-DE" altLang="de-DE" sz="2000" b="1">
                <a:solidFill>
                  <a:srgbClr val="000090"/>
                </a:solidFill>
                <a:latin typeface="Arial Rounded MT Bold" panose="020F0704030504030204" pitchFamily="34" charset="0"/>
              </a:rPr>
              <a:t> </a:t>
            </a:r>
            <a:endParaRPr lang="de-DE" altLang="de-DE" b="1">
              <a:solidFill>
                <a:srgbClr val="000090"/>
              </a:solidFill>
              <a:latin typeface="Arial Rounded MT Bold" panose="020F0704030504030204" pitchFamily="34" charset="0"/>
            </a:endParaRPr>
          </a:p>
        </p:txBody>
      </p:sp>
      <p:sp>
        <p:nvSpPr>
          <p:cNvPr id="43011" name="Rectangle 6">
            <a:extLst>
              <a:ext uri="{FF2B5EF4-FFF2-40B4-BE49-F238E27FC236}">
                <a16:creationId xmlns:a16="http://schemas.microsoft.com/office/drawing/2014/main" id="{2E93BA68-EC54-007F-EE04-8D1947583489}"/>
              </a:ext>
            </a:extLst>
          </p:cNvPr>
          <p:cNvSpPr>
            <a:spLocks noGrp="1" noChangeArrowheads="1"/>
          </p:cNvSpPr>
          <p:nvPr>
            <p:ph type="body" sz="half" idx="4294967295"/>
          </p:nvPr>
        </p:nvSpPr>
        <p:spPr bwMode="auto">
          <a:xfrm>
            <a:off x="1187450" y="1484313"/>
            <a:ext cx="2663825" cy="4897437"/>
          </a:xfrm>
          <a:prstGeom prst="rect">
            <a:avLst/>
          </a:prstGeo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de-DE" altLang="de-DE" sz="2000" b="1"/>
              <a:t>f</a:t>
            </a:r>
            <a:r>
              <a:rPr lang="en-GB" altLang="de-DE" sz="2000" b="1"/>
              <a:t>ettlöslich</a:t>
            </a:r>
            <a:endParaRPr lang="en-GB" altLang="de-DE" sz="2000"/>
          </a:p>
          <a:p>
            <a:pPr marL="0" indent="0" eaLnBrk="1" hangingPunct="1"/>
            <a:r>
              <a:rPr lang="en-GB" altLang="de-DE" sz="2000"/>
              <a:t>Vitamin A </a:t>
            </a:r>
          </a:p>
          <a:p>
            <a:pPr marL="0" indent="0" eaLnBrk="1" hangingPunct="1"/>
            <a:r>
              <a:rPr lang="en-GB" altLang="de-DE" sz="2000"/>
              <a:t>Vitamin D </a:t>
            </a:r>
          </a:p>
          <a:p>
            <a:pPr marL="0" indent="0" eaLnBrk="1" hangingPunct="1"/>
            <a:r>
              <a:rPr lang="en-GB" altLang="de-DE" sz="2000"/>
              <a:t>Vitamin E </a:t>
            </a:r>
            <a:endParaRPr lang="de-DE" altLang="de-DE" sz="2000"/>
          </a:p>
          <a:p>
            <a:pPr marL="0" indent="0" eaLnBrk="1" hangingPunct="1"/>
            <a:r>
              <a:rPr lang="de-DE" altLang="de-DE" sz="2000"/>
              <a:t>Vitamin K </a:t>
            </a:r>
          </a:p>
          <a:p>
            <a:pPr marL="0" indent="0" eaLnBrk="1" hangingPunct="1"/>
            <a:endParaRPr lang="de-DE" altLang="de-DE" sz="2000"/>
          </a:p>
          <a:p>
            <a:pPr marL="0" indent="0" eaLnBrk="1" hangingPunct="1"/>
            <a:endParaRPr lang="de-DE" altLang="de-DE" sz="2000"/>
          </a:p>
          <a:p>
            <a:pPr marL="0" indent="0" eaLnBrk="1" hangingPunct="1"/>
            <a:endParaRPr lang="de-DE" altLang="de-DE" sz="2000"/>
          </a:p>
          <a:p>
            <a:pPr marL="0" indent="0" eaLnBrk="1" hangingPunct="1"/>
            <a:endParaRPr lang="de-DE" altLang="de-DE" sz="2000"/>
          </a:p>
          <a:p>
            <a:pPr marL="0" indent="0" eaLnBrk="1" hangingPunct="1"/>
            <a:endParaRPr lang="de-DE" altLang="de-DE" sz="2000">
              <a:solidFill>
                <a:schemeClr val="tx2"/>
              </a:solidFill>
            </a:endParaRPr>
          </a:p>
          <a:p>
            <a:pPr marL="0" indent="0" eaLnBrk="1" hangingPunct="1"/>
            <a:r>
              <a:rPr lang="de-DE" altLang="de-DE" sz="2000">
                <a:solidFill>
                  <a:schemeClr val="tx2"/>
                </a:solidFill>
              </a:rPr>
              <a:t>werden im Körper gespeichert</a:t>
            </a:r>
          </a:p>
        </p:txBody>
      </p:sp>
      <p:sp>
        <p:nvSpPr>
          <p:cNvPr id="43012" name="Rectangle 9">
            <a:extLst>
              <a:ext uri="{FF2B5EF4-FFF2-40B4-BE49-F238E27FC236}">
                <a16:creationId xmlns:a16="http://schemas.microsoft.com/office/drawing/2014/main" id="{304E9835-AADD-F6B6-1BAD-6DDFEE7A53DB}"/>
              </a:ext>
            </a:extLst>
          </p:cNvPr>
          <p:cNvSpPr>
            <a:spLocks noGrp="1" noChangeArrowheads="1"/>
          </p:cNvSpPr>
          <p:nvPr>
            <p:ph type="body" sz="half" idx="4294967295"/>
          </p:nvPr>
        </p:nvSpPr>
        <p:spPr bwMode="auto">
          <a:xfrm>
            <a:off x="4787900" y="1484313"/>
            <a:ext cx="3529013" cy="4897437"/>
          </a:xfrm>
          <a:prstGeom prst="rect">
            <a:avLst/>
          </a:prstGeom>
          <a:solidFill>
            <a:srgbClr val="0080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eaLnBrk="1" hangingPunct="1"/>
            <a:r>
              <a:rPr lang="de-DE" altLang="de-DE" sz="2000" b="1">
                <a:solidFill>
                  <a:schemeClr val="bg1"/>
                </a:solidFill>
              </a:rPr>
              <a:t>wasserlöslich:</a:t>
            </a:r>
            <a:endParaRPr lang="en-GB" altLang="de-DE" sz="2000" b="1">
              <a:solidFill>
                <a:schemeClr val="bg1"/>
              </a:solidFill>
            </a:endParaRPr>
          </a:p>
          <a:p>
            <a:pPr marL="0" indent="0" eaLnBrk="1" hangingPunct="1"/>
            <a:r>
              <a:rPr lang="en-GB" altLang="de-DE" sz="2000">
                <a:solidFill>
                  <a:schemeClr val="bg1"/>
                </a:solidFill>
              </a:rPr>
              <a:t>Vitamin B</a:t>
            </a:r>
            <a:r>
              <a:rPr lang="en-GB" altLang="de-DE" sz="1800">
                <a:solidFill>
                  <a:schemeClr val="bg1"/>
                </a:solidFill>
              </a:rPr>
              <a:t>1</a:t>
            </a:r>
            <a:r>
              <a:rPr lang="en-GB" altLang="de-DE" sz="2000">
                <a:solidFill>
                  <a:schemeClr val="bg1"/>
                </a:solidFill>
              </a:rPr>
              <a:t> </a:t>
            </a:r>
          </a:p>
          <a:p>
            <a:pPr marL="0" indent="0" eaLnBrk="1" hangingPunct="1"/>
            <a:r>
              <a:rPr lang="en-GB" altLang="de-DE" sz="2000">
                <a:solidFill>
                  <a:schemeClr val="bg1"/>
                </a:solidFill>
              </a:rPr>
              <a:t>Vitamin B</a:t>
            </a:r>
            <a:r>
              <a:rPr lang="en-GB" altLang="de-DE" sz="1800">
                <a:solidFill>
                  <a:schemeClr val="bg1"/>
                </a:solidFill>
              </a:rPr>
              <a:t>2</a:t>
            </a:r>
            <a:r>
              <a:rPr lang="en-GB" altLang="de-DE" sz="2000">
                <a:solidFill>
                  <a:schemeClr val="bg1"/>
                </a:solidFill>
              </a:rPr>
              <a:t> </a:t>
            </a:r>
          </a:p>
          <a:p>
            <a:pPr marL="0" indent="0" eaLnBrk="1" hangingPunct="1"/>
            <a:r>
              <a:rPr lang="en-GB" altLang="de-DE" sz="2000">
                <a:solidFill>
                  <a:schemeClr val="bg1"/>
                </a:solidFill>
              </a:rPr>
              <a:t>Vitamin B</a:t>
            </a:r>
            <a:r>
              <a:rPr lang="en-GB" altLang="de-DE" sz="1800">
                <a:solidFill>
                  <a:schemeClr val="bg1"/>
                </a:solidFill>
              </a:rPr>
              <a:t>6</a:t>
            </a:r>
            <a:r>
              <a:rPr lang="en-GB" altLang="de-DE" sz="2000">
                <a:solidFill>
                  <a:schemeClr val="bg1"/>
                </a:solidFill>
              </a:rPr>
              <a:t> </a:t>
            </a:r>
          </a:p>
          <a:p>
            <a:pPr marL="0" indent="0" eaLnBrk="1" hangingPunct="1"/>
            <a:r>
              <a:rPr lang="en-GB" altLang="de-DE" sz="2000">
                <a:solidFill>
                  <a:schemeClr val="bg1"/>
                </a:solidFill>
              </a:rPr>
              <a:t>Vitamin B</a:t>
            </a:r>
            <a:r>
              <a:rPr lang="en-GB" altLang="de-DE" sz="1800">
                <a:solidFill>
                  <a:schemeClr val="bg1"/>
                </a:solidFill>
              </a:rPr>
              <a:t>12</a:t>
            </a:r>
            <a:r>
              <a:rPr lang="en-GB" altLang="de-DE" sz="2000">
                <a:solidFill>
                  <a:schemeClr val="bg1"/>
                </a:solidFill>
              </a:rPr>
              <a:t> </a:t>
            </a:r>
            <a:endParaRPr lang="de-DE" altLang="de-DE" sz="2000">
              <a:solidFill>
                <a:schemeClr val="bg1"/>
              </a:solidFill>
            </a:endParaRPr>
          </a:p>
          <a:p>
            <a:pPr marL="0" indent="0" eaLnBrk="1" hangingPunct="1"/>
            <a:r>
              <a:rPr lang="de-DE" altLang="de-DE" sz="2000">
                <a:solidFill>
                  <a:schemeClr val="bg1"/>
                </a:solidFill>
              </a:rPr>
              <a:t>Biotin</a:t>
            </a:r>
          </a:p>
          <a:p>
            <a:pPr marL="0" indent="0" eaLnBrk="1" hangingPunct="1"/>
            <a:r>
              <a:rPr lang="de-DE" altLang="de-DE" sz="2000">
                <a:solidFill>
                  <a:schemeClr val="bg1"/>
                </a:solidFill>
              </a:rPr>
              <a:t>Folsäure</a:t>
            </a:r>
          </a:p>
          <a:p>
            <a:pPr marL="0" indent="0" eaLnBrk="1" hangingPunct="1"/>
            <a:r>
              <a:rPr lang="de-DE" altLang="de-DE" sz="2000">
                <a:solidFill>
                  <a:schemeClr val="bg1"/>
                </a:solidFill>
              </a:rPr>
              <a:t>Niacin</a:t>
            </a:r>
          </a:p>
          <a:p>
            <a:pPr marL="0" indent="0" eaLnBrk="1" hangingPunct="1"/>
            <a:r>
              <a:rPr lang="de-DE" altLang="de-DE" sz="2000">
                <a:solidFill>
                  <a:schemeClr val="bg1"/>
                </a:solidFill>
              </a:rPr>
              <a:t>Pantothensäure</a:t>
            </a:r>
            <a:endParaRPr lang="en-GB" altLang="de-DE" sz="2000">
              <a:solidFill>
                <a:schemeClr val="bg1"/>
              </a:solidFill>
            </a:endParaRPr>
          </a:p>
          <a:p>
            <a:pPr marL="0" indent="0" eaLnBrk="1" hangingPunct="1"/>
            <a:r>
              <a:rPr lang="en-GB" altLang="de-DE" sz="2000">
                <a:solidFill>
                  <a:schemeClr val="bg1"/>
                </a:solidFill>
              </a:rPr>
              <a:t>Vitamin C (Ascorbinsäure)</a:t>
            </a:r>
          </a:p>
          <a:p>
            <a:pPr marL="0" indent="0" eaLnBrk="1" hangingPunct="1"/>
            <a:endParaRPr lang="en-GB" altLang="de-DE" sz="2000">
              <a:solidFill>
                <a:schemeClr val="bg1"/>
              </a:solidFill>
            </a:endParaRPr>
          </a:p>
          <a:p>
            <a:pPr marL="0" indent="0" eaLnBrk="1" hangingPunct="1"/>
            <a:r>
              <a:rPr lang="de-DE" altLang="de-DE" sz="2000">
                <a:solidFill>
                  <a:schemeClr val="bg1"/>
                </a:solidFill>
              </a:rPr>
              <a:t>nur geringe Speichermöglichkeit</a:t>
            </a:r>
          </a:p>
          <a:p>
            <a:pPr marL="0" indent="0" eaLnBrk="1" hangingPunct="1"/>
            <a:endParaRPr lang="de-DE" altLang="de-DE" sz="1800">
              <a:solidFill>
                <a:schemeClr val="bg1"/>
              </a:solidFill>
            </a:endParaRPr>
          </a:p>
        </p:txBody>
      </p:sp>
      <p:sp>
        <p:nvSpPr>
          <p:cNvPr id="43013" name="Text Box 10">
            <a:extLst>
              <a:ext uri="{FF2B5EF4-FFF2-40B4-BE49-F238E27FC236}">
                <a16:creationId xmlns:a16="http://schemas.microsoft.com/office/drawing/2014/main" id="{5CE7B9F6-40DD-BA8B-34FE-DF0B249CB998}"/>
              </a:ext>
            </a:extLst>
          </p:cNvPr>
          <p:cNvSpPr txBox="1">
            <a:spLocks noChangeArrowheads="1"/>
          </p:cNvSpPr>
          <p:nvPr/>
        </p:nvSpPr>
        <p:spPr bwMode="auto">
          <a:xfrm>
            <a:off x="4140200" y="692150"/>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e-DE" altLang="de-DE" sz="2000" b="1">
                <a:latin typeface="Arial" panose="020B0604020202020204" pitchFamily="34" charset="0"/>
              </a:rPr>
              <a:t>Einteilung von Vitaminen</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C540211F-3376-3AE0-8BDC-4AF28EF90426}"/>
              </a:ext>
            </a:extLst>
          </p:cNvPr>
          <p:cNvGraphicFramePr>
            <a:graphicFrameLocks noGrp="1"/>
          </p:cNvGraphicFramePr>
          <p:nvPr/>
        </p:nvGraphicFramePr>
        <p:xfrm>
          <a:off x="827088" y="1397000"/>
          <a:ext cx="8137526" cy="3749675"/>
        </p:xfrm>
        <a:graphic>
          <a:graphicData uri="http://schemas.openxmlformats.org/drawingml/2006/table">
            <a:tbl>
              <a:tblPr firstRow="1" bandRow="1">
                <a:tableStyleId>{5C22544A-7EE6-4342-B048-85BDC9FD1C3A}</a:tableStyleId>
              </a:tblPr>
              <a:tblGrid>
                <a:gridCol w="4068763">
                  <a:extLst>
                    <a:ext uri="{9D8B030D-6E8A-4147-A177-3AD203B41FA5}">
                      <a16:colId xmlns:a16="http://schemas.microsoft.com/office/drawing/2014/main" val="20000"/>
                    </a:ext>
                  </a:extLst>
                </a:gridCol>
                <a:gridCol w="4068763">
                  <a:extLst>
                    <a:ext uri="{9D8B030D-6E8A-4147-A177-3AD203B41FA5}">
                      <a16:colId xmlns:a16="http://schemas.microsoft.com/office/drawing/2014/main" val="20001"/>
                    </a:ext>
                  </a:extLst>
                </a:gridCol>
              </a:tblGrid>
              <a:tr h="1188921">
                <a:tc>
                  <a:txBody>
                    <a:bodyPr/>
                    <a:lstStyle/>
                    <a:p>
                      <a:r>
                        <a:rPr lang="de-DE" sz="1800" dirty="0">
                          <a:solidFill>
                            <a:schemeClr val="accent2"/>
                          </a:solidFill>
                        </a:rPr>
                        <a:t>1 a) Wasserlöslich:</a:t>
                      </a:r>
                      <a:br>
                        <a:rPr lang="de-DE" sz="1800" dirty="0">
                          <a:solidFill>
                            <a:schemeClr val="accent2"/>
                          </a:solidFill>
                        </a:rPr>
                      </a:br>
                      <a:r>
                        <a:rPr lang="de-DE" sz="1800" dirty="0">
                          <a:solidFill>
                            <a:schemeClr val="accent2"/>
                          </a:solidFill>
                        </a:rPr>
                        <a:t>alle</a:t>
                      </a:r>
                      <a:r>
                        <a:rPr lang="de-DE" sz="1800" baseline="0" dirty="0">
                          <a:solidFill>
                            <a:schemeClr val="accent2"/>
                          </a:solidFill>
                        </a:rPr>
                        <a:t> B-Vitamine, Folsäure, Niacin, </a:t>
                      </a:r>
                      <a:r>
                        <a:rPr lang="de-DE" sz="1800" baseline="0" dirty="0" err="1">
                          <a:solidFill>
                            <a:schemeClr val="accent2"/>
                          </a:solidFill>
                        </a:rPr>
                        <a:t>Vit</a:t>
                      </a:r>
                      <a:r>
                        <a:rPr lang="de-DE" sz="1800" baseline="0" dirty="0">
                          <a:solidFill>
                            <a:schemeClr val="accent2"/>
                          </a:solidFill>
                        </a:rPr>
                        <a:t> C, Biotin, </a:t>
                      </a:r>
                      <a:r>
                        <a:rPr lang="de-DE" sz="1800" baseline="0" dirty="0" err="1">
                          <a:solidFill>
                            <a:schemeClr val="accent2"/>
                          </a:solidFill>
                        </a:rPr>
                        <a:t>Pantothensäure</a:t>
                      </a:r>
                      <a:endParaRPr lang="de-DE" sz="1800" dirty="0">
                        <a:solidFill>
                          <a:schemeClr val="accent2"/>
                        </a:solidFill>
                      </a:endParaRPr>
                    </a:p>
                  </a:txBody>
                  <a:tcPr marL="91447" marR="91447" marT="45728" marB="45728"/>
                </a:tc>
                <a:tc>
                  <a:txBody>
                    <a:bodyPr/>
                    <a:lstStyle/>
                    <a:p>
                      <a:r>
                        <a:rPr lang="de-DE" sz="1800" dirty="0">
                          <a:solidFill>
                            <a:schemeClr val="accent2"/>
                          </a:solidFill>
                        </a:rPr>
                        <a:t>Gemüse</a:t>
                      </a:r>
                      <a:r>
                        <a:rPr lang="de-DE" sz="1800" baseline="0" dirty="0">
                          <a:solidFill>
                            <a:schemeClr val="accent2"/>
                          </a:solidFill>
                        </a:rPr>
                        <a:t> kalt waschen, nicht im Wasser liegen lassen. Das Kochwasser auffangen und für Suppen und Saucen verwenden</a:t>
                      </a:r>
                      <a:endParaRPr lang="de-DE" sz="1800" dirty="0">
                        <a:solidFill>
                          <a:schemeClr val="accent2"/>
                        </a:solidFill>
                      </a:endParaRPr>
                    </a:p>
                  </a:txBody>
                  <a:tcPr marL="91447" marR="91447" marT="45728" marB="45728"/>
                </a:tc>
                <a:extLst>
                  <a:ext uri="{0D108BD9-81ED-4DB2-BD59-A6C34878D82A}">
                    <a16:rowId xmlns:a16="http://schemas.microsoft.com/office/drawing/2014/main" val="10000"/>
                  </a:ext>
                </a:extLst>
              </a:tr>
              <a:tr h="2560754">
                <a:tc>
                  <a:txBody>
                    <a:bodyPr/>
                    <a:lstStyle/>
                    <a:p>
                      <a:r>
                        <a:rPr lang="de-DE" sz="1800">
                          <a:solidFill>
                            <a:schemeClr val="accent2"/>
                          </a:solidFill>
                        </a:rPr>
                        <a:t>1 b) Fettlöslich</a:t>
                      </a:r>
                      <a:r>
                        <a:rPr lang="de-DE" sz="1800" baseline="0">
                          <a:solidFill>
                            <a:schemeClr val="accent2"/>
                          </a:solidFill>
                        </a:rPr>
                        <a:t> </a:t>
                      </a:r>
                      <a:endParaRPr lang="de-DE" sz="1800" baseline="0" dirty="0">
                        <a:solidFill>
                          <a:schemeClr val="accent2"/>
                        </a:solidFill>
                      </a:endParaRPr>
                    </a:p>
                    <a:p>
                      <a:r>
                        <a:rPr lang="de-DE" sz="1800" baseline="0" dirty="0">
                          <a:solidFill>
                            <a:schemeClr val="accent2"/>
                          </a:solidFill>
                        </a:rPr>
                        <a:t>A D E K</a:t>
                      </a:r>
                      <a:endParaRPr lang="de-DE" sz="1800" dirty="0">
                        <a:solidFill>
                          <a:schemeClr val="accent2"/>
                        </a:solidFill>
                      </a:endParaRPr>
                    </a:p>
                  </a:txBody>
                  <a:tcPr marL="91447" marR="91447" marT="45728" marB="45728"/>
                </a:tc>
                <a:tc>
                  <a:txBody>
                    <a:bodyPr/>
                    <a:lstStyle/>
                    <a:p>
                      <a:r>
                        <a:rPr lang="de-DE" sz="1800" dirty="0">
                          <a:solidFill>
                            <a:schemeClr val="accent2"/>
                          </a:solidFill>
                        </a:rPr>
                        <a:t>Werden im Fettgewebe u in den Organen gespeichert. Die Lebensmittel, die diese Vitamine beinhalten, sollten mit etwas Fett aufgenommen werden:</a:t>
                      </a:r>
                    </a:p>
                    <a:p>
                      <a:r>
                        <a:rPr lang="de-DE" sz="1800" dirty="0">
                          <a:solidFill>
                            <a:schemeClr val="accent2"/>
                          </a:solidFill>
                        </a:rPr>
                        <a:t>Beispiel:</a:t>
                      </a:r>
                      <a:r>
                        <a:rPr lang="de-DE" sz="1800" baseline="0" dirty="0">
                          <a:solidFill>
                            <a:schemeClr val="accent2"/>
                          </a:solidFill>
                        </a:rPr>
                        <a:t> Karotte enthält Carotin, </a:t>
                      </a:r>
                      <a:r>
                        <a:rPr lang="de-DE" sz="1800" baseline="0" dirty="0" err="1">
                          <a:solidFill>
                            <a:schemeClr val="accent2"/>
                          </a:solidFill>
                        </a:rPr>
                        <a:t>Wenndsie</a:t>
                      </a:r>
                      <a:r>
                        <a:rPr lang="de-DE" sz="1800" baseline="0" dirty="0">
                          <a:solidFill>
                            <a:schemeClr val="accent2"/>
                          </a:solidFill>
                        </a:rPr>
                        <a:t> gekocht sind, noch etwas hochwertiges Öl oder Butter hinzufügen</a:t>
                      </a:r>
                      <a:endParaRPr lang="de-DE" sz="1800" dirty="0">
                        <a:solidFill>
                          <a:schemeClr val="accent2"/>
                        </a:solidFill>
                      </a:endParaRPr>
                    </a:p>
                  </a:txBody>
                  <a:tcPr marL="91447" marR="91447" marT="45728" marB="45728"/>
                </a:tc>
                <a:extLst>
                  <a:ext uri="{0D108BD9-81ED-4DB2-BD59-A6C34878D82A}">
                    <a16:rowId xmlns:a16="http://schemas.microsoft.com/office/drawing/2014/main" val="10001"/>
                  </a:ext>
                </a:extLst>
              </a:tr>
            </a:tbl>
          </a:graphicData>
        </a:graphic>
      </p:graphicFrame>
      <p:sp>
        <p:nvSpPr>
          <p:cNvPr id="45069" name="Textfeld 2">
            <a:extLst>
              <a:ext uri="{FF2B5EF4-FFF2-40B4-BE49-F238E27FC236}">
                <a16:creationId xmlns:a16="http://schemas.microsoft.com/office/drawing/2014/main" id="{BC74E023-CADE-768C-62A0-CB9B48F8FC82}"/>
              </a:ext>
            </a:extLst>
          </p:cNvPr>
          <p:cNvSpPr txBox="1">
            <a:spLocks noChangeArrowheads="1"/>
          </p:cNvSpPr>
          <p:nvPr/>
        </p:nvSpPr>
        <p:spPr bwMode="auto">
          <a:xfrm>
            <a:off x="3348038" y="-100013"/>
            <a:ext cx="50180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de-DE" b="1">
                <a:solidFill>
                  <a:schemeClr val="accent2"/>
                </a:solidFill>
                <a:latin typeface="Arial Rounded MT Bold" panose="020F0704030504030204" pitchFamily="34" charset="0"/>
              </a:rPr>
              <a:t>Eigenschaften der Vitamine </a:t>
            </a:r>
            <a:br>
              <a:rPr lang="de-DE" altLang="de-DE" b="1">
                <a:solidFill>
                  <a:schemeClr val="accent2"/>
                </a:solidFill>
                <a:latin typeface="Arial Rounded MT Bold" panose="020F0704030504030204" pitchFamily="34" charset="0"/>
              </a:rPr>
            </a:br>
            <a:r>
              <a:rPr lang="de-DE" altLang="de-DE" b="1">
                <a:solidFill>
                  <a:schemeClr val="accent2"/>
                </a:solidFill>
                <a:latin typeface="Arial Rounded MT Bold" panose="020F0704030504030204" pitchFamily="34" charset="0"/>
              </a:rPr>
              <a:t> Bedeutung für die   Gemüsezubereitung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76F927CB-380D-A3CC-775F-4AB93D551440}"/>
              </a:ext>
            </a:extLst>
          </p:cNvPr>
          <p:cNvGraphicFramePr>
            <a:graphicFrameLocks noGrp="1"/>
          </p:cNvGraphicFramePr>
          <p:nvPr/>
        </p:nvGraphicFramePr>
        <p:xfrm>
          <a:off x="827088" y="1397000"/>
          <a:ext cx="8066088" cy="2840038"/>
        </p:xfrm>
        <a:graphic>
          <a:graphicData uri="http://schemas.openxmlformats.org/drawingml/2006/table">
            <a:tbl>
              <a:tblPr firstRow="1" bandRow="1">
                <a:tableStyleId>{5C22544A-7EE6-4342-B048-85BDC9FD1C3A}</a:tableStyleId>
              </a:tblPr>
              <a:tblGrid>
                <a:gridCol w="4033044">
                  <a:extLst>
                    <a:ext uri="{9D8B030D-6E8A-4147-A177-3AD203B41FA5}">
                      <a16:colId xmlns:a16="http://schemas.microsoft.com/office/drawing/2014/main" val="20000"/>
                    </a:ext>
                  </a:extLst>
                </a:gridCol>
                <a:gridCol w="4033044">
                  <a:extLst>
                    <a:ext uri="{9D8B030D-6E8A-4147-A177-3AD203B41FA5}">
                      <a16:colId xmlns:a16="http://schemas.microsoft.com/office/drawing/2014/main" val="20001"/>
                    </a:ext>
                  </a:extLst>
                </a:gridCol>
              </a:tblGrid>
              <a:tr h="640152">
                <a:tc>
                  <a:txBody>
                    <a:bodyPr/>
                    <a:lstStyle/>
                    <a:p>
                      <a:r>
                        <a:rPr lang="de-DE" sz="1800" dirty="0">
                          <a:solidFill>
                            <a:schemeClr val="accent2"/>
                          </a:solidFill>
                        </a:rPr>
                        <a:t>2.Luftempfindlich</a:t>
                      </a:r>
                    </a:p>
                  </a:txBody>
                  <a:tcPr marL="91454" marR="91454" marT="45725" marB="45725"/>
                </a:tc>
                <a:tc>
                  <a:txBody>
                    <a:bodyPr/>
                    <a:lstStyle/>
                    <a:p>
                      <a:r>
                        <a:rPr lang="de-DE" sz="1800" dirty="0">
                          <a:solidFill>
                            <a:schemeClr val="accent2"/>
                          </a:solidFill>
                        </a:rPr>
                        <a:t>Gemüse erst kurz vor Gebrauch zerkleinern</a:t>
                      </a:r>
                    </a:p>
                  </a:txBody>
                  <a:tcPr marL="91454" marR="91454" marT="45725" marB="45725"/>
                </a:tc>
                <a:extLst>
                  <a:ext uri="{0D108BD9-81ED-4DB2-BD59-A6C34878D82A}">
                    <a16:rowId xmlns:a16="http://schemas.microsoft.com/office/drawing/2014/main" val="10000"/>
                  </a:ext>
                </a:extLst>
              </a:tr>
              <a:tr h="370882">
                <a:tc>
                  <a:txBody>
                    <a:bodyPr/>
                    <a:lstStyle/>
                    <a:p>
                      <a:r>
                        <a:rPr lang="de-DE" sz="1800" dirty="0">
                          <a:solidFill>
                            <a:schemeClr val="accent2"/>
                          </a:solidFill>
                        </a:rPr>
                        <a:t>3.Lichtempfindlich</a:t>
                      </a:r>
                    </a:p>
                  </a:txBody>
                  <a:tcPr marL="91454" marR="91454" marT="45725" marB="45725"/>
                </a:tc>
                <a:tc>
                  <a:txBody>
                    <a:bodyPr/>
                    <a:lstStyle/>
                    <a:p>
                      <a:r>
                        <a:rPr lang="de-DE" sz="1800" dirty="0">
                          <a:solidFill>
                            <a:schemeClr val="accent2"/>
                          </a:solidFill>
                        </a:rPr>
                        <a:t>Gemüse kurz und dunkel lagern</a:t>
                      </a:r>
                    </a:p>
                  </a:txBody>
                  <a:tcPr marL="91454" marR="91454" marT="45725" marB="45725"/>
                </a:tc>
                <a:extLst>
                  <a:ext uri="{0D108BD9-81ED-4DB2-BD59-A6C34878D82A}">
                    <a16:rowId xmlns:a16="http://schemas.microsoft.com/office/drawing/2014/main" val="10001"/>
                  </a:ext>
                </a:extLst>
              </a:tr>
              <a:tr h="914502">
                <a:tc>
                  <a:txBody>
                    <a:bodyPr/>
                    <a:lstStyle/>
                    <a:p>
                      <a:r>
                        <a:rPr lang="de-DE" sz="1800" dirty="0">
                          <a:solidFill>
                            <a:schemeClr val="accent2"/>
                          </a:solidFill>
                        </a:rPr>
                        <a:t>4. Hitzeempfindlich</a:t>
                      </a:r>
                    </a:p>
                  </a:txBody>
                  <a:tcPr marL="91454" marR="91454" marT="45725" marB="45725"/>
                </a:tc>
                <a:tc>
                  <a:txBody>
                    <a:bodyPr/>
                    <a:lstStyle/>
                    <a:p>
                      <a:r>
                        <a:rPr lang="de-DE" sz="1800" dirty="0">
                          <a:solidFill>
                            <a:schemeClr val="accent2"/>
                          </a:solidFill>
                        </a:rPr>
                        <a:t>Gemüse kalt waschen, nur bissfest garen, nicht</a:t>
                      </a:r>
                      <a:r>
                        <a:rPr lang="de-DE" sz="1800" baseline="0" dirty="0">
                          <a:solidFill>
                            <a:schemeClr val="accent2"/>
                          </a:solidFill>
                        </a:rPr>
                        <a:t> warmhalten, schnell abkühlen lassen und kalt stellen</a:t>
                      </a:r>
                      <a:endParaRPr lang="de-DE" sz="1800" dirty="0">
                        <a:solidFill>
                          <a:schemeClr val="accent2"/>
                        </a:solidFill>
                      </a:endParaRPr>
                    </a:p>
                  </a:txBody>
                  <a:tcPr marL="91454" marR="91454" marT="45725" marB="45725"/>
                </a:tc>
                <a:extLst>
                  <a:ext uri="{0D108BD9-81ED-4DB2-BD59-A6C34878D82A}">
                    <a16:rowId xmlns:a16="http://schemas.microsoft.com/office/drawing/2014/main" val="10002"/>
                  </a:ext>
                </a:extLst>
              </a:tr>
              <a:tr h="914502">
                <a:tc>
                  <a:txBody>
                    <a:bodyPr/>
                    <a:lstStyle/>
                    <a:p>
                      <a:r>
                        <a:rPr lang="de-DE" sz="1800" dirty="0">
                          <a:solidFill>
                            <a:schemeClr val="accent2"/>
                          </a:solidFill>
                        </a:rPr>
                        <a:t>5. Liefern</a:t>
                      </a:r>
                      <a:r>
                        <a:rPr lang="de-DE" sz="1800" baseline="0" dirty="0">
                          <a:solidFill>
                            <a:schemeClr val="accent2"/>
                          </a:solidFill>
                        </a:rPr>
                        <a:t> keine Energie</a:t>
                      </a:r>
                      <a:endParaRPr lang="de-DE" sz="1800" dirty="0">
                        <a:solidFill>
                          <a:schemeClr val="accent2"/>
                        </a:solidFill>
                      </a:endParaRPr>
                    </a:p>
                  </a:txBody>
                  <a:tcPr marL="91454" marR="91454" marT="45725" marB="45725"/>
                </a:tc>
                <a:tc>
                  <a:txBody>
                    <a:bodyPr/>
                    <a:lstStyle/>
                    <a:p>
                      <a:r>
                        <a:rPr lang="de-DE" sz="1800" dirty="0">
                          <a:solidFill>
                            <a:schemeClr val="accent2"/>
                          </a:solidFill>
                        </a:rPr>
                        <a:t>Gemüse</a:t>
                      </a:r>
                      <a:r>
                        <a:rPr lang="de-DE" sz="1800" baseline="0" dirty="0">
                          <a:solidFill>
                            <a:schemeClr val="accent2"/>
                          </a:solidFill>
                        </a:rPr>
                        <a:t> ist kalorienarm, bei der Zubereitung übermäßige Fettzufuhr  vermeiden. </a:t>
                      </a:r>
                      <a:endParaRPr lang="de-DE" sz="1800" dirty="0">
                        <a:solidFill>
                          <a:schemeClr val="accent2"/>
                        </a:solidFill>
                      </a:endParaRPr>
                    </a:p>
                  </a:txBody>
                  <a:tcPr marL="91454" marR="91454" marT="45725" marB="45725"/>
                </a:tc>
                <a:extLst>
                  <a:ext uri="{0D108BD9-81ED-4DB2-BD59-A6C34878D82A}">
                    <a16:rowId xmlns:a16="http://schemas.microsoft.com/office/drawing/2014/main" val="10003"/>
                  </a:ext>
                </a:extLst>
              </a:tr>
            </a:tbl>
          </a:graphicData>
        </a:graphic>
      </p:graphicFrame>
      <p:sp>
        <p:nvSpPr>
          <p:cNvPr id="46099" name="Textfeld 3">
            <a:extLst>
              <a:ext uri="{FF2B5EF4-FFF2-40B4-BE49-F238E27FC236}">
                <a16:creationId xmlns:a16="http://schemas.microsoft.com/office/drawing/2014/main" id="{019EFDBC-DCAF-D410-BA83-96D239EF62D6}"/>
              </a:ext>
            </a:extLst>
          </p:cNvPr>
          <p:cNvSpPr txBox="1">
            <a:spLocks noChangeArrowheads="1"/>
          </p:cNvSpPr>
          <p:nvPr/>
        </p:nvSpPr>
        <p:spPr bwMode="auto">
          <a:xfrm>
            <a:off x="3348038" y="0"/>
            <a:ext cx="5259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de-DE" b="1">
                <a:solidFill>
                  <a:srgbClr val="002060"/>
                </a:solidFill>
                <a:latin typeface="Arial Rounded MT Bold" panose="020F0704030504030204" pitchFamily="34" charset="0"/>
              </a:rPr>
              <a:t>Eigenschaften von Vitaminen</a:t>
            </a:r>
          </a:p>
          <a:p>
            <a:r>
              <a:rPr lang="de-DE" altLang="de-DE" b="1">
                <a:solidFill>
                  <a:srgbClr val="002060"/>
                </a:solidFill>
                <a:latin typeface="Arial Rounded MT Bold" panose="020F0704030504030204" pitchFamily="34" charset="0"/>
              </a:rPr>
              <a:t>Bedeutung für die </a:t>
            </a:r>
          </a:p>
          <a:p>
            <a:r>
              <a:rPr lang="de-DE" altLang="de-DE" b="1">
                <a:solidFill>
                  <a:srgbClr val="002060"/>
                </a:solidFill>
                <a:latin typeface="Arial Rounded MT Bold" panose="020F0704030504030204" pitchFamily="34" charset="0"/>
              </a:rPr>
              <a:t>Gemüsezubereitung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Bild 5">
            <a:extLst>
              <a:ext uri="{FF2B5EF4-FFF2-40B4-BE49-F238E27FC236}">
                <a16:creationId xmlns:a16="http://schemas.microsoft.com/office/drawing/2014/main" id="{0AFFEE3F-9C4A-EE01-8C52-A4111C8BA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3" y="2763838"/>
            <a:ext cx="28241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a:extLst>
              <a:ext uri="{FF2B5EF4-FFF2-40B4-BE49-F238E27FC236}">
                <a16:creationId xmlns:a16="http://schemas.microsoft.com/office/drawing/2014/main" id="{4E17CDFE-4F66-C805-A586-124324215AB1}"/>
              </a:ext>
            </a:extLst>
          </p:cNvPr>
          <p:cNvSpPr/>
          <p:nvPr/>
        </p:nvSpPr>
        <p:spPr>
          <a:xfrm>
            <a:off x="1049338" y="1568450"/>
            <a:ext cx="5649912" cy="1766888"/>
          </a:xfrm>
          <a:prstGeom prst="rect">
            <a:avLst/>
          </a:prstGeom>
        </p:spPr>
        <p:txBody>
          <a:bodyPr>
            <a:spAutoFit/>
          </a:bodyPr>
          <a:lstStyle/>
          <a:p>
            <a:pPr>
              <a:defRPr/>
            </a:pPr>
            <a:r>
              <a:rPr lang="de-DE" sz="1846" b="1" dirty="0" err="1">
                <a:solidFill>
                  <a:srgbClr val="000090"/>
                </a:solidFill>
                <a:latin typeface="Arial Rounded MT Bold"/>
                <a:cs typeface="Arial Rounded MT Bold"/>
              </a:rPr>
              <a:t>Brunoise</a:t>
            </a:r>
            <a:r>
              <a:rPr lang="de-DE" sz="1292" dirty="0">
                <a:solidFill>
                  <a:srgbClr val="343434"/>
                </a:solidFill>
                <a:latin typeface="Arial Rounded MT Bold"/>
                <a:cs typeface="Arial Rounded MT Bold"/>
              </a:rPr>
              <a:t> </a:t>
            </a:r>
            <a:r>
              <a:rPr lang="de-DE" sz="1292" dirty="0">
                <a:solidFill>
                  <a:srgbClr val="343434"/>
                </a:solidFill>
                <a:latin typeface="Arial"/>
                <a:cs typeface="Arial"/>
              </a:rPr>
              <a:t>ist nichts anderes als äußerst fein gewürfeltes Gemüse – meist eine Mischung aus Möhren, Sellerie und Lauch. Wer was auf sich hält, schneidet exakte Würfel­chen von 1 mm Kantenlänge.</a:t>
            </a:r>
          </a:p>
          <a:p>
            <a:pPr>
              <a:defRPr/>
            </a:pPr>
            <a:r>
              <a:rPr lang="de-DE" sz="1292" dirty="0">
                <a:solidFill>
                  <a:srgbClr val="343434"/>
                </a:solidFill>
                <a:latin typeface="Arial"/>
                <a:cs typeface="Arial"/>
              </a:rPr>
              <a:t>Zuerst schneidest Du das Gemüse in 4 bis 5 cm lange Stücke, die Du dann in 1 mm dicke Scheiben schneidest. Die Scheiben werden dann in Streifen geschnitten und dann noch mal quer in Würfelchen. Das geht exakt leider nur mit einem Messer und viel Übung. Die Mühe macht man sich, wenn man hübsche Gemüsewürfelchen im fertigen Gericht haben möchte.</a:t>
            </a:r>
          </a:p>
        </p:txBody>
      </p:sp>
      <p:pic>
        <p:nvPicPr>
          <p:cNvPr id="47108" name="Bild 4">
            <a:extLst>
              <a:ext uri="{FF2B5EF4-FFF2-40B4-BE49-F238E27FC236}">
                <a16:creationId xmlns:a16="http://schemas.microsoft.com/office/drawing/2014/main" id="{183BF27A-DE85-6D2C-701C-EDB01015A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94" t="4137" r="7399" b="10852"/>
          <a:stretch>
            <a:fillRect/>
          </a:stretch>
        </p:blipFill>
        <p:spPr bwMode="auto">
          <a:xfrm>
            <a:off x="6699250" y="1368425"/>
            <a:ext cx="20923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Bild 6">
            <a:extLst>
              <a:ext uri="{FF2B5EF4-FFF2-40B4-BE49-F238E27FC236}">
                <a16:creationId xmlns:a16="http://schemas.microsoft.com/office/drawing/2014/main" id="{19438CBE-71E1-3E63-0C78-9816273FA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68080">
            <a:off x="6390481" y="4847432"/>
            <a:ext cx="27209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a16="http://schemas.microsoft.com/office/drawing/2014/main" id="{5D004439-2C99-148F-8371-2B50CACAB58E}"/>
              </a:ext>
            </a:extLst>
          </p:cNvPr>
          <p:cNvSpPr/>
          <p:nvPr/>
        </p:nvSpPr>
        <p:spPr>
          <a:xfrm>
            <a:off x="1116013" y="3562350"/>
            <a:ext cx="5583237" cy="1370013"/>
          </a:xfrm>
          <a:prstGeom prst="rect">
            <a:avLst/>
          </a:prstGeom>
        </p:spPr>
        <p:txBody>
          <a:bodyPr>
            <a:spAutoFit/>
          </a:bodyPr>
          <a:lstStyle/>
          <a:p>
            <a:pPr>
              <a:defRPr/>
            </a:pPr>
            <a:r>
              <a:rPr lang="de-DE" sz="1846" b="1" dirty="0">
                <a:solidFill>
                  <a:srgbClr val="000090"/>
                </a:solidFill>
                <a:latin typeface="Arial Rounded MT Bold"/>
                <a:cs typeface="Arial Rounded MT Bold"/>
              </a:rPr>
              <a:t>Julienne</a:t>
            </a:r>
            <a:r>
              <a:rPr lang="de-DE" sz="1292" dirty="0">
                <a:solidFill>
                  <a:srgbClr val="333331"/>
                </a:solidFill>
                <a:latin typeface="Arial"/>
                <a:cs typeface="Arial"/>
              </a:rPr>
              <a:t> ist der Fachbegriff für eine beim Kochen verwendete Schneideart von Gemüse</a:t>
            </a:r>
            <a:r>
              <a:rPr lang="de-DE" sz="1292" dirty="0">
                <a:solidFill>
                  <a:srgbClr val="333331"/>
                </a:solidFill>
                <a:latin typeface="Arial"/>
                <a:cs typeface="Arial"/>
                <a:hlinkClick r:id="rId5"/>
              </a:rPr>
              <a:t>.</a:t>
            </a:r>
          </a:p>
          <a:p>
            <a:pPr>
              <a:defRPr/>
            </a:pPr>
            <a:r>
              <a:rPr lang="de-DE" sz="1292" dirty="0">
                <a:solidFill>
                  <a:srgbClr val="333331"/>
                </a:solidFill>
                <a:latin typeface="Arial"/>
                <a:cs typeface="Arial"/>
              </a:rPr>
              <a:t>Julienne bezeichnet in sehr feine Streifen geschnittenes Gemüse, Wurzelgemüse, je nach Art der Speise fein nudelartig geschnitten, ist als Einlage, Beilage oder als Garnitur für Soßen, Suppen, Fisch- und Fleischspeisen geeignet.</a:t>
            </a:r>
          </a:p>
        </p:txBody>
      </p:sp>
      <p:sp>
        <p:nvSpPr>
          <p:cNvPr id="9" name="Rechteck 8">
            <a:extLst>
              <a:ext uri="{FF2B5EF4-FFF2-40B4-BE49-F238E27FC236}">
                <a16:creationId xmlns:a16="http://schemas.microsoft.com/office/drawing/2014/main" id="{92D46CF7-56DA-F81B-C0C2-1F96D205D24B}"/>
              </a:ext>
            </a:extLst>
          </p:cNvPr>
          <p:cNvSpPr/>
          <p:nvPr/>
        </p:nvSpPr>
        <p:spPr>
          <a:xfrm>
            <a:off x="1116013" y="4957763"/>
            <a:ext cx="5649912" cy="887412"/>
          </a:xfrm>
          <a:prstGeom prst="rect">
            <a:avLst/>
          </a:prstGeom>
        </p:spPr>
        <p:txBody>
          <a:bodyPr>
            <a:spAutoFit/>
          </a:bodyPr>
          <a:lstStyle/>
          <a:p>
            <a:pPr>
              <a:defRPr/>
            </a:pPr>
            <a:r>
              <a:rPr lang="de-DE" sz="1292" dirty="0">
                <a:solidFill>
                  <a:srgbClr val="343434"/>
                </a:solidFill>
                <a:latin typeface="Arial"/>
                <a:cs typeface="Arial"/>
              </a:rPr>
              <a:t>Zuerst schneidest Du ebenfalls das Gemüse in 4 bis 5 cm lange Stücke, die Du dann in 1 mm dicke Scheiben schneidest. Die Scheiben werden dann in 1 mm lange Streifen geschnitten. Inzwischen gibt es auch Geräte (siehe Bild rechts) mit denen das leichter geht.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feld 1">
            <a:extLst>
              <a:ext uri="{FF2B5EF4-FFF2-40B4-BE49-F238E27FC236}">
                <a16:creationId xmlns:a16="http://schemas.microsoft.com/office/drawing/2014/main" id="{45EDF962-7273-B6FC-D76F-3F61A53261CB}"/>
              </a:ext>
            </a:extLst>
          </p:cNvPr>
          <p:cNvSpPr txBox="1">
            <a:spLocks noChangeArrowheads="1"/>
          </p:cNvSpPr>
          <p:nvPr/>
        </p:nvSpPr>
        <p:spPr bwMode="auto">
          <a:xfrm>
            <a:off x="1908175" y="2276475"/>
            <a:ext cx="5040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de-DE"/>
              <a:t>Rezepte für Salate</a:t>
            </a:r>
          </a:p>
          <a:p>
            <a:r>
              <a:rPr lang="de-DE" altLang="de-DE"/>
              <a:t>Blattsalat, Rohkost, Gemüsesalat</a:t>
            </a:r>
          </a:p>
          <a:p>
            <a:r>
              <a:rPr lang="de-DE" altLang="de-DE"/>
              <a:t>Rezept für Hähnchenschnitzel</a:t>
            </a:r>
          </a:p>
          <a:p>
            <a:r>
              <a:rPr lang="de-DE" altLang="de-DE"/>
              <a:t>Champigonssauce</a:t>
            </a:r>
          </a:p>
          <a:p>
            <a:r>
              <a:rPr lang="de-DE" altLang="de-DE"/>
              <a:t>Rezept Dessert Creme</a:t>
            </a:r>
          </a:p>
          <a:p>
            <a:r>
              <a:rPr lang="de-DE" altLang="de-DE"/>
              <a:t>Rezept Getränk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34C2C7F-A6F4-4DF8-14CD-045D8208B7A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a:p>
        </p:txBody>
      </p:sp>
      <p:pic>
        <p:nvPicPr>
          <p:cNvPr id="18435" name="Picture 5" descr="aid Pyramide">
            <a:extLst>
              <a:ext uri="{FF2B5EF4-FFF2-40B4-BE49-F238E27FC236}">
                <a16:creationId xmlns:a16="http://schemas.microsoft.com/office/drawing/2014/main" id="{183D49F9-9A90-70D9-34D7-CAC6F3166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628775"/>
            <a:ext cx="547211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Legende 1">
            <a:extLst>
              <a:ext uri="{FF2B5EF4-FFF2-40B4-BE49-F238E27FC236}">
                <a16:creationId xmlns:a16="http://schemas.microsoft.com/office/drawing/2014/main" id="{20838354-657A-D19E-1D6D-497692DEAFB6}"/>
              </a:ext>
            </a:extLst>
          </p:cNvPr>
          <p:cNvSpPr/>
          <p:nvPr/>
        </p:nvSpPr>
        <p:spPr>
          <a:xfrm>
            <a:off x="6372225" y="1412875"/>
            <a:ext cx="2065338" cy="21240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t>An</a:t>
            </a:r>
            <a:r>
              <a:rPr lang="de-DE" dirty="0"/>
              <a:t> </a:t>
            </a:r>
            <a:r>
              <a:rPr lang="de-DE" sz="1600" dirty="0"/>
              <a:t>welcher Stelle stehen Obst und Gemüse in der Lebensmittel-</a:t>
            </a:r>
          </a:p>
          <a:p>
            <a:pPr algn="ctr">
              <a:defRPr/>
            </a:pPr>
            <a:r>
              <a:rPr lang="de-DE" sz="1600" dirty="0" err="1"/>
              <a:t>pyramide</a:t>
            </a:r>
            <a:r>
              <a:rPr lang="de-DE" sz="1600" dirty="0"/>
              <a:t>?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D1C3C7F1-6AF3-A01E-CA93-1C56714E9F8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b="1">
                <a:solidFill>
                  <a:srgbClr val="002060"/>
                </a:solidFill>
                <a:latin typeface="Arial Rounded MT Bold" panose="020F0704030504030204" pitchFamily="34" charset="0"/>
                <a:cs typeface="72 Black" panose="020B0A04030603020204" pitchFamily="34" charset="0"/>
              </a:rPr>
              <a:t>     Gemüse</a:t>
            </a:r>
          </a:p>
        </p:txBody>
      </p:sp>
      <p:sp>
        <p:nvSpPr>
          <p:cNvPr id="20483" name="Inhaltsplatzhalter 2">
            <a:extLst>
              <a:ext uri="{FF2B5EF4-FFF2-40B4-BE49-F238E27FC236}">
                <a16:creationId xmlns:a16="http://schemas.microsoft.com/office/drawing/2014/main" id="{81D03BBF-A459-981C-6185-8A1D89C7D79B}"/>
              </a:ext>
            </a:extLst>
          </p:cNvPr>
          <p:cNvSpPr>
            <a:spLocks noGrp="1"/>
          </p:cNvSpPr>
          <p:nvPr>
            <p:ph idx="1"/>
          </p:nvPr>
        </p:nvSpPr>
        <p:spPr bwMode="auto">
          <a:xfrm>
            <a:off x="971550" y="1600200"/>
            <a:ext cx="77152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de-DE" altLang="de-DE"/>
          </a:p>
          <a:p>
            <a:pPr algn="ctr"/>
            <a:endParaRPr lang="de-DE" altLang="de-DE"/>
          </a:p>
          <a:p>
            <a:pPr algn="ctr"/>
            <a:r>
              <a:rPr lang="de-DE" altLang="de-DE" b="1">
                <a:solidFill>
                  <a:srgbClr val="002060"/>
                </a:solidFill>
              </a:rPr>
              <a:t>Welches Gemüse kennt ihr?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72" name="Group 40">
            <a:extLst>
              <a:ext uri="{FF2B5EF4-FFF2-40B4-BE49-F238E27FC236}">
                <a16:creationId xmlns:a16="http://schemas.microsoft.com/office/drawing/2014/main" id="{A3873026-122F-7791-26E0-A192950143A6}"/>
              </a:ext>
            </a:extLst>
          </p:cNvPr>
          <p:cNvGraphicFramePr>
            <a:graphicFrameLocks noGrp="1"/>
          </p:cNvGraphicFramePr>
          <p:nvPr/>
        </p:nvGraphicFramePr>
        <p:xfrm>
          <a:off x="1042988" y="1997075"/>
          <a:ext cx="7851776" cy="4144963"/>
        </p:xfrm>
        <a:graphic>
          <a:graphicData uri="http://schemas.openxmlformats.org/drawingml/2006/table">
            <a:tbl>
              <a:tblPr/>
              <a:tblGrid>
                <a:gridCol w="2603746">
                  <a:extLst>
                    <a:ext uri="{9D8B030D-6E8A-4147-A177-3AD203B41FA5}">
                      <a16:colId xmlns:a16="http://schemas.microsoft.com/office/drawing/2014/main" val="20000"/>
                    </a:ext>
                  </a:extLst>
                </a:gridCol>
                <a:gridCol w="2503962">
                  <a:extLst>
                    <a:ext uri="{9D8B030D-6E8A-4147-A177-3AD203B41FA5}">
                      <a16:colId xmlns:a16="http://schemas.microsoft.com/office/drawing/2014/main" val="20001"/>
                    </a:ext>
                  </a:extLst>
                </a:gridCol>
                <a:gridCol w="2744068">
                  <a:extLst>
                    <a:ext uri="{9D8B030D-6E8A-4147-A177-3AD203B41FA5}">
                      <a16:colId xmlns:a16="http://schemas.microsoft.com/office/drawing/2014/main" val="20002"/>
                    </a:ext>
                  </a:extLst>
                </a:gridCol>
              </a:tblGrid>
              <a:tr h="701151">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ea typeface="ＭＳ Ｐゴシック" charset="-128"/>
                        </a:rPr>
                        <a:t>Blattgemüse</a:t>
                      </a:r>
                    </a:p>
                  </a:txBody>
                  <a:tcPr marL="91447" marR="9144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D600"/>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a:ln>
                            <a:noFill/>
                          </a:ln>
                          <a:solidFill>
                            <a:schemeClr val="tx1"/>
                          </a:solidFill>
                          <a:effectLst/>
                          <a:latin typeface="Arial" charset="0"/>
                          <a:ea typeface="ＭＳ Ｐゴシック" charset="-128"/>
                        </a:rPr>
                        <a:t>Fruchtgemüse</a:t>
                      </a:r>
                      <a:r>
                        <a:rPr kumimoji="0" lang="de-DE" altLang="de-DE" sz="2000" b="0" i="0" u="none" strike="noStrike" cap="none" normalizeH="0" baseline="0">
                          <a:ln>
                            <a:noFill/>
                          </a:ln>
                          <a:solidFill>
                            <a:schemeClr val="tx1"/>
                          </a:solidFill>
                          <a:effectLst/>
                          <a:latin typeface="Arial" charset="0"/>
                          <a:ea typeface="ＭＳ Ｐゴシック" charset="-128"/>
                        </a:rPr>
                        <a:t> </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229"/>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a:ln>
                            <a:noFill/>
                          </a:ln>
                          <a:solidFill>
                            <a:schemeClr val="tx1"/>
                          </a:solidFill>
                          <a:effectLst/>
                          <a:latin typeface="Arial" charset="0"/>
                          <a:ea typeface="ＭＳ Ｐゴシック" charset="-128"/>
                        </a:rPr>
                        <a:t>Knollen-und </a:t>
                      </a:r>
                      <a:br>
                        <a:rPr kumimoji="0" lang="de-DE" altLang="de-DE" sz="2000" b="1" i="0" u="none" strike="noStrike" cap="none" normalizeH="0" baseline="0">
                          <a:ln>
                            <a:noFill/>
                          </a:ln>
                          <a:solidFill>
                            <a:schemeClr val="tx1"/>
                          </a:solidFill>
                          <a:effectLst/>
                          <a:latin typeface="Arial" charset="0"/>
                          <a:ea typeface="ＭＳ Ｐゴシック" charset="-128"/>
                        </a:rPr>
                      </a:br>
                      <a:r>
                        <a:rPr kumimoji="0" lang="de-DE" altLang="de-DE" sz="2000" b="1" i="0" u="none" strike="noStrike" cap="none" normalizeH="0" baseline="0">
                          <a:ln>
                            <a:noFill/>
                          </a:ln>
                          <a:solidFill>
                            <a:schemeClr val="tx1"/>
                          </a:solidFill>
                          <a:effectLst/>
                          <a:latin typeface="Arial" charset="0"/>
                          <a:ea typeface="ＭＳ Ｐゴシック" charset="-128"/>
                        </a:rPr>
                        <a:t>Wurzelgemüse</a:t>
                      </a:r>
                      <a:r>
                        <a:rPr kumimoji="0" lang="de-DE" altLang="de-DE" sz="2000" b="0" i="0" u="none" strike="noStrike" cap="none" normalizeH="0" baseline="0">
                          <a:ln>
                            <a:noFill/>
                          </a:ln>
                          <a:solidFill>
                            <a:schemeClr val="tx1"/>
                          </a:solidFill>
                          <a:effectLst/>
                          <a:latin typeface="Arial" charset="0"/>
                          <a:ea typeface="ＭＳ Ｐゴシック" charset="-128"/>
                        </a:rPr>
                        <a:t> </a:t>
                      </a:r>
                    </a:p>
                  </a:txBody>
                  <a:tcPr marL="91447" marR="9144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7400"/>
                    </a:solidFill>
                  </a:tcPr>
                </a:tc>
                <a:extLst>
                  <a:ext uri="{0D108BD9-81ED-4DB2-BD59-A6C34878D82A}">
                    <a16:rowId xmlns:a16="http://schemas.microsoft.com/office/drawing/2014/main" val="10000"/>
                  </a:ext>
                </a:extLst>
              </a:tr>
              <a:tr h="1693979">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Blattsalate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Chicorée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Küchenkräuter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Mangold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Spinat</a:t>
                      </a:r>
                      <a:r>
                        <a:rPr kumimoji="0" lang="de-DE" altLang="de-DE" sz="1800" b="0" i="0" u="none" strike="noStrike" cap="none" normalizeH="0" baseline="0" dirty="0">
                          <a:ln>
                            <a:noFill/>
                          </a:ln>
                          <a:solidFill>
                            <a:srgbClr val="000099"/>
                          </a:solidFill>
                          <a:effectLst/>
                          <a:latin typeface="Arial" charset="0"/>
                          <a:ea typeface="ＭＳ Ｐゴシック" charset="-128"/>
                        </a:rPr>
                        <a:t> </a:t>
                      </a:r>
                    </a:p>
                  </a:txBody>
                  <a:tcPr marL="91447" marR="9144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Auberginen, Paprika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Tomaten, Zucchini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Bohnen, Erbsen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Dicke Bohnen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Gurken, Kürbis</a:t>
                      </a:r>
                      <a:endParaRPr kumimoji="0" lang="de-DE" altLang="de-DE" sz="1800" b="0" i="0" u="none" strike="noStrike" cap="none" normalizeH="0" baseline="0">
                        <a:ln>
                          <a:noFill/>
                        </a:ln>
                        <a:solidFill>
                          <a:srgbClr val="000099"/>
                        </a:solidFill>
                        <a:effectLst/>
                        <a:latin typeface="Arial" charset="0"/>
                        <a:ea typeface="ＭＳ Ｐゴシック" charset="-128"/>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Karotten, Pastinaken, Sellerie, Rote Bete, Wurzelpetersilie, Schwarzwurzeln,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Radieschen, Rettich</a:t>
                      </a:r>
                    </a:p>
                  </a:txBody>
                  <a:tcPr marL="91447" marR="9144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99">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a:ln>
                            <a:noFill/>
                          </a:ln>
                          <a:solidFill>
                            <a:schemeClr val="tx1"/>
                          </a:solidFill>
                          <a:effectLst/>
                          <a:latin typeface="Arial" charset="0"/>
                          <a:ea typeface="ＭＳ Ｐゴシック" charset="-128"/>
                        </a:rPr>
                        <a:t>Kohlgemüse</a:t>
                      </a:r>
                      <a:r>
                        <a:rPr kumimoji="0" lang="de-DE" altLang="de-DE" sz="2000" b="0" i="0" u="none" strike="noStrike" cap="none" normalizeH="0" baseline="0">
                          <a:ln>
                            <a:noFill/>
                          </a:ln>
                          <a:solidFill>
                            <a:schemeClr val="tx1"/>
                          </a:solidFill>
                          <a:effectLst/>
                          <a:latin typeface="Arial" charset="0"/>
                          <a:ea typeface="ＭＳ Ｐゴシック" charset="-128"/>
                        </a:rPr>
                        <a:t> </a:t>
                      </a:r>
                    </a:p>
                  </a:txBody>
                  <a:tcPr marL="91447" marR="9144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a:ln>
                            <a:noFill/>
                          </a:ln>
                          <a:solidFill>
                            <a:schemeClr val="tx1"/>
                          </a:solidFill>
                          <a:effectLst/>
                          <a:latin typeface="Arial" charset="0"/>
                          <a:ea typeface="ＭＳ Ｐゴシック" charset="-128"/>
                        </a:rPr>
                        <a:t>Stängelgemüse</a:t>
                      </a:r>
                      <a:r>
                        <a:rPr kumimoji="0" lang="de-DE" altLang="de-DE" sz="2000" b="0" i="0" u="none" strike="noStrike" cap="none" normalizeH="0" baseline="0">
                          <a:ln>
                            <a:noFill/>
                          </a:ln>
                          <a:solidFill>
                            <a:schemeClr val="tx1"/>
                          </a:solidFill>
                          <a:effectLst/>
                          <a:latin typeface="Arial" charset="0"/>
                          <a:ea typeface="ＭＳ Ｐゴシック" charset="-128"/>
                        </a:rPr>
                        <a:t> </a:t>
                      </a: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a:ln>
                            <a:noFill/>
                          </a:ln>
                          <a:solidFill>
                            <a:schemeClr val="tx1"/>
                          </a:solidFill>
                          <a:effectLst/>
                          <a:latin typeface="Arial" charset="0"/>
                          <a:ea typeface="ＭＳ Ｐゴシック" charset="-128"/>
                        </a:rPr>
                        <a:t>Zwiebelgemüse</a:t>
                      </a:r>
                      <a:r>
                        <a:rPr kumimoji="0" lang="de-DE" altLang="de-DE" sz="2000" b="0" i="0" u="none" strike="noStrike" cap="none" normalizeH="0" baseline="0">
                          <a:ln>
                            <a:noFill/>
                          </a:ln>
                          <a:solidFill>
                            <a:schemeClr val="tx1"/>
                          </a:solidFill>
                          <a:effectLst/>
                          <a:latin typeface="Arial" charset="0"/>
                          <a:ea typeface="ＭＳ Ｐゴシック" charset="-128"/>
                        </a:rPr>
                        <a:t> </a:t>
                      </a:r>
                    </a:p>
                  </a:txBody>
                  <a:tcPr marL="91447" marR="9144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874B"/>
                    </a:solidFill>
                  </a:tcPr>
                </a:tc>
                <a:extLst>
                  <a:ext uri="{0D108BD9-81ED-4DB2-BD59-A6C34878D82A}">
                    <a16:rowId xmlns:a16="http://schemas.microsoft.com/office/drawing/2014/main" val="10002"/>
                  </a:ext>
                </a:extLst>
              </a:tr>
              <a:tr h="1353534">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Blumenkohl, Broccoli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Chinakohl, Grünkohl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Kohlrabi, Rosenkohl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Rot- und Weißkohl</a:t>
                      </a:r>
                      <a:endParaRPr kumimoji="0" lang="de-DE" altLang="de-DE" sz="1800" b="0" i="0" u="none" strike="noStrike" cap="none" normalizeH="0" baseline="0" dirty="0">
                        <a:ln>
                          <a:noFill/>
                        </a:ln>
                        <a:solidFill>
                          <a:srgbClr val="000099"/>
                        </a:solidFill>
                        <a:effectLst/>
                        <a:latin typeface="Arial" charset="0"/>
                        <a:ea typeface="ＭＳ Ｐゴシック" charset="-128"/>
                      </a:endParaRPr>
                    </a:p>
                  </a:txBody>
                  <a:tcPr marL="91447" marR="91447"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Fenchel, Stangensellerie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Rhabarber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a:ln>
                            <a:noFill/>
                          </a:ln>
                          <a:solidFill>
                            <a:srgbClr val="000099"/>
                          </a:solidFill>
                          <a:effectLst/>
                          <a:latin typeface="Arial" charset="0"/>
                          <a:ea typeface="ＭＳ Ｐゴシック" charset="-128"/>
                        </a:rPr>
                        <a:t>Spargel</a:t>
                      </a:r>
                      <a:endParaRPr kumimoji="0" lang="de-DE" altLang="de-DE" sz="1800" b="0" i="0" u="none" strike="noStrike" cap="none" normalizeH="0" baseline="0">
                        <a:ln>
                          <a:noFill/>
                        </a:ln>
                        <a:solidFill>
                          <a:srgbClr val="000099"/>
                        </a:solidFill>
                        <a:effectLst/>
                        <a:latin typeface="Arial" charset="0"/>
                        <a:ea typeface="ＭＳ Ｐゴシック" charset="-128"/>
                      </a:endParaRPr>
                    </a:p>
                  </a:txBody>
                  <a:tcPr marL="91447" marR="91447"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Lauch, Perlzwiebeln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Knoblauch, Schalotten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rgbClr val="000099"/>
                          </a:solidFill>
                          <a:effectLst/>
                          <a:latin typeface="Arial" charset="0"/>
                          <a:ea typeface="ＭＳ Ｐゴシック" charset="-128"/>
                        </a:rPr>
                        <a:t>Speisezwiebeln</a:t>
                      </a:r>
                    </a:p>
                  </a:txBody>
                  <a:tcPr marL="91447" marR="91447"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52" name="Rectangle 41">
            <a:extLst>
              <a:ext uri="{FF2B5EF4-FFF2-40B4-BE49-F238E27FC236}">
                <a16:creationId xmlns:a16="http://schemas.microsoft.com/office/drawing/2014/main" id="{BCBCFF03-68AB-337F-5BD0-E90740B93583}"/>
              </a:ext>
            </a:extLst>
          </p:cNvPr>
          <p:cNvSpPr>
            <a:spLocks noChangeArrowheads="1"/>
          </p:cNvSpPr>
          <p:nvPr/>
        </p:nvSpPr>
        <p:spPr bwMode="auto">
          <a:xfrm>
            <a:off x="4284663" y="333375"/>
            <a:ext cx="3600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de-DE" altLang="de-DE" sz="2000" b="1">
                <a:solidFill>
                  <a:srgbClr val="000099"/>
                </a:solidFill>
                <a:latin typeface="Arial Rounded MT Bold" panose="020F0704030504030204" pitchFamily="34" charset="0"/>
                <a:cs typeface="72 Black" panose="020B0A04030603020204" pitchFamily="34" charset="0"/>
              </a:rPr>
              <a:t>Einteilung der Gemüsearten in Familien</a:t>
            </a:r>
          </a:p>
        </p:txBody>
      </p:sp>
      <p:sp>
        <p:nvSpPr>
          <p:cNvPr id="22553" name="Textfeld 1">
            <a:extLst>
              <a:ext uri="{FF2B5EF4-FFF2-40B4-BE49-F238E27FC236}">
                <a16:creationId xmlns:a16="http://schemas.microsoft.com/office/drawing/2014/main" id="{C590B654-6E62-4016-7281-683681D4BBD7}"/>
              </a:ext>
            </a:extLst>
          </p:cNvPr>
          <p:cNvSpPr txBox="1">
            <a:spLocks noChangeArrowheads="1"/>
          </p:cNvSpPr>
          <p:nvPr/>
        </p:nvSpPr>
        <p:spPr bwMode="auto">
          <a:xfrm>
            <a:off x="1168400" y="6142038"/>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de-DE" sz="2000">
                <a:solidFill>
                  <a:srgbClr val="FF0000"/>
                </a:solid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FF97AAB-D755-2897-A202-800D3ADC9E2C}"/>
              </a:ext>
            </a:extLst>
          </p:cNvPr>
          <p:cNvSpPr>
            <a:spLocks noGrp="1" noChangeArrowheads="1"/>
          </p:cNvSpPr>
          <p:nvPr>
            <p:ph type="title" idx="4294967295"/>
          </p:nvPr>
        </p:nvSpPr>
        <p:spPr bwMode="auto">
          <a:xfrm>
            <a:off x="3419475" y="573088"/>
            <a:ext cx="4681538"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2400" b="1">
                <a:solidFill>
                  <a:srgbClr val="000090"/>
                </a:solidFill>
                <a:latin typeface="Arial Rounded MT Bold" panose="020F0704030504030204" pitchFamily="34" charset="0"/>
              </a:rPr>
              <a:t>Soviel Gemüse darf es sein!</a:t>
            </a:r>
          </a:p>
        </p:txBody>
      </p:sp>
      <p:sp>
        <p:nvSpPr>
          <p:cNvPr id="24579" name="Rectangle 8">
            <a:extLst>
              <a:ext uri="{FF2B5EF4-FFF2-40B4-BE49-F238E27FC236}">
                <a16:creationId xmlns:a16="http://schemas.microsoft.com/office/drawing/2014/main" id="{6DED8C5A-F43A-2514-C745-43AF8493115F}"/>
              </a:ext>
            </a:extLst>
          </p:cNvPr>
          <p:cNvSpPr>
            <a:spLocks noGrp="1" noChangeArrowheads="1"/>
          </p:cNvSpPr>
          <p:nvPr>
            <p:ph type="body" idx="4294967295"/>
          </p:nvPr>
        </p:nvSpPr>
        <p:spPr bwMode="auto">
          <a:xfrm>
            <a:off x="939800" y="1589088"/>
            <a:ext cx="3200400" cy="88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de-DE" sz="2000" u="sng">
                <a:solidFill>
                  <a:srgbClr val="008000"/>
                </a:solidFill>
                <a:latin typeface="Arial Rounded MT Bold" panose="020F0704030504030204" pitchFamily="34" charset="0"/>
              </a:rPr>
              <a:t>So viel Gemüse am Tag:</a:t>
            </a:r>
          </a:p>
          <a:p>
            <a:pPr marL="0" indent="0" eaLnBrk="1" hangingPunct="1">
              <a:buFontTx/>
              <a:buNone/>
            </a:pPr>
            <a:r>
              <a:rPr lang="de-DE" altLang="de-DE" sz="1600">
                <a:solidFill>
                  <a:srgbClr val="008000"/>
                </a:solidFill>
                <a:latin typeface="Arial Rounded MT Bold" panose="020F0704030504030204" pitchFamily="34" charset="0"/>
              </a:rPr>
              <a:t>3 Portionen Gemüse </a:t>
            </a:r>
          </a:p>
          <a:p>
            <a:pPr marL="0" indent="0" eaLnBrk="1" hangingPunct="1">
              <a:buFontTx/>
              <a:buNone/>
            </a:pPr>
            <a:r>
              <a:rPr lang="de-DE" altLang="de-DE" sz="1600">
                <a:solidFill>
                  <a:srgbClr val="008000"/>
                </a:solidFill>
                <a:latin typeface="Arial Rounded MT Bold" panose="020F0704030504030204" pitchFamily="34" charset="0"/>
              </a:rPr>
              <a:t>1 Portion = 1 Hand von dir </a:t>
            </a:r>
          </a:p>
        </p:txBody>
      </p:sp>
      <p:sp>
        <p:nvSpPr>
          <p:cNvPr id="24580" name="Text Box 28">
            <a:extLst>
              <a:ext uri="{FF2B5EF4-FFF2-40B4-BE49-F238E27FC236}">
                <a16:creationId xmlns:a16="http://schemas.microsoft.com/office/drawing/2014/main" id="{47506F05-3BDA-BE0E-FC23-D8AE0E8B3F31}"/>
              </a:ext>
            </a:extLst>
          </p:cNvPr>
          <p:cNvSpPr txBox="1">
            <a:spLocks noChangeArrowheads="1"/>
          </p:cNvSpPr>
          <p:nvPr/>
        </p:nvSpPr>
        <p:spPr bwMode="auto">
          <a:xfrm>
            <a:off x="6064250" y="50339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de-DE" altLang="de-DE"/>
          </a:p>
        </p:txBody>
      </p:sp>
      <p:sp>
        <p:nvSpPr>
          <p:cNvPr id="22534" name="Rechteck 2">
            <a:extLst>
              <a:ext uri="{FF2B5EF4-FFF2-40B4-BE49-F238E27FC236}">
                <a16:creationId xmlns:a16="http://schemas.microsoft.com/office/drawing/2014/main" id="{B4E7984B-F7F2-C1B5-FFF6-99945D7977F6}"/>
              </a:ext>
            </a:extLst>
          </p:cNvPr>
          <p:cNvSpPr>
            <a:spLocks noChangeArrowheads="1"/>
          </p:cNvSpPr>
          <p:nvPr/>
        </p:nvSpPr>
        <p:spPr bwMode="auto">
          <a:xfrm>
            <a:off x="939800" y="2713038"/>
            <a:ext cx="35607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de-DE" sz="1200" b="1" u="sng">
                <a:solidFill>
                  <a:srgbClr val="002060"/>
                </a:solidFill>
                <a:latin typeface="Arial Rounded MT Bold" panose="020F0704030504030204" pitchFamily="34" charset="0"/>
              </a:rPr>
              <a:t>1 Portion Gemüse kann sein …</a:t>
            </a:r>
          </a:p>
          <a:p>
            <a:r>
              <a:rPr lang="de-DE" altLang="de-DE" sz="1200">
                <a:solidFill>
                  <a:srgbClr val="002060"/>
                </a:solidFill>
                <a:latin typeface="Arial" panose="020B0604020202020204" pitchFamily="34" charset="0"/>
              </a:rPr>
              <a:t>1 Hand voll 1 Paprika oder Tomaten oder </a:t>
            </a:r>
          </a:p>
          <a:p>
            <a:endParaRPr lang="de-DE" altLang="de-DE" sz="1200">
              <a:solidFill>
                <a:srgbClr val="002060"/>
              </a:solidFill>
              <a:latin typeface="Arial" panose="020B0604020202020204" pitchFamily="34" charset="0"/>
            </a:endParaRPr>
          </a:p>
          <a:p>
            <a:r>
              <a:rPr lang="de-DE" altLang="de-DE" sz="1200">
                <a:solidFill>
                  <a:srgbClr val="002060"/>
                </a:solidFill>
                <a:latin typeface="Arial" panose="020B0604020202020204" pitchFamily="34" charset="0"/>
              </a:rPr>
              <a:t>2 Hände voll Salat </a:t>
            </a:r>
          </a:p>
          <a:p>
            <a:endParaRPr lang="de-DE" altLang="de-DE" sz="1200">
              <a:solidFill>
                <a:srgbClr val="002060"/>
              </a:solidFill>
              <a:latin typeface="Arial" panose="020B0604020202020204" pitchFamily="34" charset="0"/>
            </a:endParaRPr>
          </a:p>
          <a:p>
            <a:r>
              <a:rPr lang="de-DE" altLang="de-DE" sz="1200">
                <a:solidFill>
                  <a:srgbClr val="002060"/>
                </a:solidFill>
                <a:latin typeface="Arial" panose="020B0604020202020204" pitchFamily="34" charset="0"/>
              </a:rPr>
              <a:t>2 Hände voll Brokkoli, Spinat oder Champignons</a:t>
            </a:r>
          </a:p>
          <a:p>
            <a:r>
              <a:rPr lang="de-DE" altLang="de-DE" sz="1200">
                <a:solidFill>
                  <a:srgbClr val="002060"/>
                </a:solidFill>
                <a:latin typeface="Arial" panose="020B0604020202020204" pitchFamily="34" charset="0"/>
              </a:rPr>
              <a:t>Kleingeschnittene Möhren</a:t>
            </a:r>
          </a:p>
          <a:p>
            <a:br>
              <a:rPr lang="de-DE" altLang="de-DE" sz="1200">
                <a:solidFill>
                  <a:srgbClr val="002060"/>
                </a:solidFill>
                <a:latin typeface="Arial" panose="020B0604020202020204" pitchFamily="34" charset="0"/>
              </a:rPr>
            </a:br>
            <a:endParaRPr lang="de-DE" altLang="de-DE" sz="1200">
              <a:solidFill>
                <a:srgbClr val="002060"/>
              </a:solidFill>
              <a:latin typeface="Arial" panose="020B0604020202020204" pitchFamily="34" charset="0"/>
            </a:endParaRPr>
          </a:p>
        </p:txBody>
      </p:sp>
      <p:pic>
        <p:nvPicPr>
          <p:cNvPr id="24582" name="Grafik 10">
            <a:extLst>
              <a:ext uri="{FF2B5EF4-FFF2-40B4-BE49-F238E27FC236}">
                <a16:creationId xmlns:a16="http://schemas.microsoft.com/office/drawing/2014/main" id="{5494624F-ADED-C4AB-0D04-71B141BA2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70000"/>
            <a:ext cx="30241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Grafik 1">
            <a:extLst>
              <a:ext uri="{FF2B5EF4-FFF2-40B4-BE49-F238E27FC236}">
                <a16:creationId xmlns:a16="http://schemas.microsoft.com/office/drawing/2014/main" id="{8CF718FF-116C-E0D7-8F36-8DC028B868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2451100"/>
            <a:ext cx="24542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Grafik 4">
            <a:extLst>
              <a:ext uri="{FF2B5EF4-FFF2-40B4-BE49-F238E27FC236}">
                <a16:creationId xmlns:a16="http://schemas.microsoft.com/office/drawing/2014/main" id="{A86D1A1E-B9B4-A080-B0DB-F837BB4330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59413" y="42560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Grafik 6">
            <a:extLst>
              <a:ext uri="{FF2B5EF4-FFF2-40B4-BE49-F238E27FC236}">
                <a16:creationId xmlns:a16="http://schemas.microsoft.com/office/drawing/2014/main" id="{2F50166F-36DF-AD6F-63B3-0FE070CCCD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1538" y="4208463"/>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a:extLst>
              <a:ext uri="{FF2B5EF4-FFF2-40B4-BE49-F238E27FC236}">
                <a16:creationId xmlns:a16="http://schemas.microsoft.com/office/drawing/2014/main" id="{8276A721-C653-43B5-3C6E-F9C12F1D9524}"/>
              </a:ext>
            </a:extLst>
          </p:cNvPr>
          <p:cNvSpPr txBox="1">
            <a:spLocks noChangeArrowheads="1"/>
          </p:cNvSpPr>
          <p:nvPr/>
        </p:nvSpPr>
        <p:spPr bwMode="auto">
          <a:xfrm>
            <a:off x="971550" y="2205038"/>
            <a:ext cx="6477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nSpc>
                <a:spcPct val="120000"/>
              </a:lnSpc>
              <a:spcBef>
                <a:spcPct val="50000"/>
              </a:spcBef>
              <a:spcAft>
                <a:spcPct val="10000"/>
              </a:spcAft>
              <a:buSzPct val="90000"/>
              <a:buFont typeface="Wingdings" panose="05000000000000000000" pitchFamily="2" charset="2"/>
              <a:buBlip>
                <a:blip r:embed="rId3"/>
              </a:buBlip>
            </a:pPr>
            <a:r>
              <a:rPr lang="de-DE" altLang="de-DE" sz="2000" b="1">
                <a:solidFill>
                  <a:srgbClr val="000090"/>
                </a:solidFill>
                <a:latin typeface="Arial" panose="020B0604020202020204" pitchFamily="34" charset="0"/>
              </a:rPr>
              <a:t>Es enthält viele </a:t>
            </a:r>
            <a:r>
              <a:rPr lang="de-DE" altLang="de-DE" sz="2000" b="1">
                <a:solidFill>
                  <a:srgbClr val="FF0000"/>
                </a:solidFill>
                <a:latin typeface="Arial" panose="020B0604020202020204" pitchFamily="34" charset="0"/>
              </a:rPr>
              <a:t>Vitamine</a:t>
            </a:r>
            <a:r>
              <a:rPr lang="de-DE" altLang="de-DE" sz="2000" b="1">
                <a:solidFill>
                  <a:srgbClr val="000090"/>
                </a:solidFill>
                <a:latin typeface="Arial" panose="020B0604020202020204" pitchFamily="34" charset="0"/>
              </a:rPr>
              <a:t> (A, C, Folsäure)</a:t>
            </a:r>
          </a:p>
          <a:p>
            <a:pPr>
              <a:lnSpc>
                <a:spcPct val="120000"/>
              </a:lnSpc>
              <a:spcBef>
                <a:spcPct val="50000"/>
              </a:spcBef>
              <a:spcAft>
                <a:spcPct val="10000"/>
              </a:spcAft>
              <a:buSzPct val="90000"/>
              <a:buFont typeface="Wingdings" panose="05000000000000000000" pitchFamily="2" charset="2"/>
              <a:buBlip>
                <a:blip r:embed="rId3"/>
              </a:buBlip>
            </a:pPr>
            <a:r>
              <a:rPr lang="de-DE" altLang="de-DE" sz="2000" b="1">
                <a:solidFill>
                  <a:srgbClr val="000090"/>
                </a:solidFill>
                <a:latin typeface="Arial" panose="020B0604020202020204" pitchFamily="34" charset="0"/>
              </a:rPr>
              <a:t>Mineralstoffe  und </a:t>
            </a:r>
            <a:r>
              <a:rPr lang="de-DE" altLang="de-DE" sz="2000" b="1">
                <a:solidFill>
                  <a:srgbClr val="FF0000"/>
                </a:solidFill>
                <a:latin typeface="Arial" panose="020B0604020202020204" pitchFamily="34" charset="0"/>
              </a:rPr>
              <a:t>Spurenelemente</a:t>
            </a:r>
            <a:r>
              <a:rPr lang="de-DE" altLang="de-DE" sz="2000" b="1">
                <a:solidFill>
                  <a:srgbClr val="000090"/>
                </a:solidFill>
                <a:latin typeface="Arial" panose="020B0604020202020204" pitchFamily="34" charset="0"/>
              </a:rPr>
              <a:t> (Magnesium, Kalium, Kalzium, Eisen)</a:t>
            </a:r>
          </a:p>
          <a:p>
            <a:pPr>
              <a:lnSpc>
                <a:spcPct val="120000"/>
              </a:lnSpc>
              <a:spcBef>
                <a:spcPct val="50000"/>
              </a:spcBef>
              <a:spcAft>
                <a:spcPct val="10000"/>
              </a:spcAft>
              <a:buSzPct val="90000"/>
              <a:buFont typeface="Wingdings" panose="05000000000000000000" pitchFamily="2" charset="2"/>
              <a:buBlip>
                <a:blip r:embed="rId3"/>
              </a:buBlip>
            </a:pPr>
            <a:r>
              <a:rPr lang="de-DE" altLang="de-DE" sz="2000" b="1">
                <a:solidFill>
                  <a:srgbClr val="000090"/>
                </a:solidFill>
                <a:latin typeface="Arial" panose="020B0604020202020204" pitchFamily="34" charset="0"/>
              </a:rPr>
              <a:t>Es enthält </a:t>
            </a:r>
            <a:r>
              <a:rPr lang="de-DE" altLang="de-DE" sz="2000" b="1">
                <a:solidFill>
                  <a:srgbClr val="FF0000"/>
                </a:solidFill>
                <a:latin typeface="Arial" panose="020B0604020202020204" pitchFamily="34" charset="0"/>
              </a:rPr>
              <a:t>sekundäre Pflanzenstoffe </a:t>
            </a:r>
            <a:r>
              <a:rPr lang="de-DE" altLang="de-DE" sz="2000" b="1">
                <a:solidFill>
                  <a:srgbClr val="000090"/>
                </a:solidFill>
                <a:latin typeface="Arial" panose="020B0604020202020204" pitchFamily="34" charset="0"/>
              </a:rPr>
              <a:t>mit    vielfältigen gesundheitsfördernden Wirkungen</a:t>
            </a:r>
          </a:p>
          <a:p>
            <a:pPr>
              <a:lnSpc>
                <a:spcPct val="120000"/>
              </a:lnSpc>
              <a:spcBef>
                <a:spcPct val="50000"/>
              </a:spcBef>
              <a:spcAft>
                <a:spcPct val="10000"/>
              </a:spcAft>
              <a:buSzPct val="90000"/>
              <a:buFont typeface="Wingdings" panose="05000000000000000000" pitchFamily="2" charset="2"/>
              <a:buBlip>
                <a:blip r:embed="rId3"/>
              </a:buBlip>
            </a:pPr>
            <a:r>
              <a:rPr lang="de-DE" altLang="de-DE" sz="2000" b="1">
                <a:solidFill>
                  <a:srgbClr val="000090"/>
                </a:solidFill>
                <a:latin typeface="Arial" panose="020B0604020202020204" pitchFamily="34" charset="0"/>
              </a:rPr>
              <a:t>Es hat einen </a:t>
            </a:r>
            <a:r>
              <a:rPr lang="de-DE" altLang="de-DE" sz="2000" b="1">
                <a:solidFill>
                  <a:srgbClr val="FF0000"/>
                </a:solidFill>
                <a:latin typeface="Arial" panose="020B0604020202020204" pitchFamily="34" charset="0"/>
              </a:rPr>
              <a:t>geringen Energiegehalt</a:t>
            </a:r>
          </a:p>
          <a:p>
            <a:pPr>
              <a:lnSpc>
                <a:spcPct val="120000"/>
              </a:lnSpc>
              <a:spcBef>
                <a:spcPct val="50000"/>
              </a:spcBef>
              <a:spcAft>
                <a:spcPct val="10000"/>
              </a:spcAft>
              <a:buSzPct val="90000"/>
              <a:buFont typeface="Wingdings" panose="05000000000000000000" pitchFamily="2" charset="2"/>
              <a:buBlip>
                <a:blip r:embed="rId3"/>
              </a:buBlip>
            </a:pPr>
            <a:r>
              <a:rPr lang="de-DE" altLang="de-DE" sz="2000" b="1">
                <a:solidFill>
                  <a:srgbClr val="000090"/>
                </a:solidFill>
                <a:latin typeface="Arial" panose="020B0604020202020204" pitchFamily="34" charset="0"/>
              </a:rPr>
              <a:t>Es ist ein </a:t>
            </a:r>
            <a:r>
              <a:rPr lang="de-DE" altLang="de-DE" sz="2000" b="1">
                <a:solidFill>
                  <a:srgbClr val="FF0000"/>
                </a:solidFill>
                <a:latin typeface="Arial" panose="020B0604020202020204" pitchFamily="34" charset="0"/>
              </a:rPr>
              <a:t>wichtiger Ballaststofflieferant</a:t>
            </a:r>
            <a:endParaRPr lang="de-DE" altLang="de-DE" sz="2000">
              <a:solidFill>
                <a:srgbClr val="FF0000"/>
              </a:solidFill>
              <a:latin typeface="Arial" panose="020B0604020202020204" pitchFamily="34" charset="0"/>
            </a:endParaRPr>
          </a:p>
        </p:txBody>
      </p:sp>
      <p:sp>
        <p:nvSpPr>
          <p:cNvPr id="26627" name="Rectangle 7">
            <a:extLst>
              <a:ext uri="{FF2B5EF4-FFF2-40B4-BE49-F238E27FC236}">
                <a16:creationId xmlns:a16="http://schemas.microsoft.com/office/drawing/2014/main" id="{4F5E3C61-45C5-DE4F-5A1C-3651AC308391}"/>
              </a:ext>
            </a:extLst>
          </p:cNvPr>
          <p:cNvSpPr>
            <a:spLocks noChangeArrowheads="1"/>
          </p:cNvSpPr>
          <p:nvPr/>
        </p:nvSpPr>
        <p:spPr bwMode="auto">
          <a:xfrm>
            <a:off x="1079500" y="1484313"/>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de-DE" altLang="de-DE" sz="2000" b="1" u="sng">
                <a:solidFill>
                  <a:srgbClr val="000090"/>
                </a:solidFill>
                <a:latin typeface="Arial Rounded MT Bold" panose="020F0704030504030204" pitchFamily="34" charset="0"/>
              </a:rPr>
              <a:t>Gemüse ist eine wichtige Grundlage unserer Ernährung</a:t>
            </a:r>
          </a:p>
        </p:txBody>
      </p:sp>
      <p:pic>
        <p:nvPicPr>
          <p:cNvPr id="26628" name="Grafik 2" descr="Ein Bild, das Broccoli, grün, Halde, Stück enthält.&#10;&#10;Automatisch generierte Beschreibung">
            <a:extLst>
              <a:ext uri="{FF2B5EF4-FFF2-40B4-BE49-F238E27FC236}">
                <a16:creationId xmlns:a16="http://schemas.microsoft.com/office/drawing/2014/main" id="{0E364131-D3E8-C9C8-FD4D-7489291BF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4149725"/>
            <a:ext cx="2466975"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71196F2-C460-8293-46B3-54B78621BA45}"/>
              </a:ext>
            </a:extLst>
          </p:cNvPr>
          <p:cNvSpPr>
            <a:spLocks noGrp="1" noChangeArrowheads="1"/>
          </p:cNvSpPr>
          <p:nvPr>
            <p:ph type="title" idx="4294967295"/>
          </p:nvPr>
        </p:nvSpPr>
        <p:spPr bwMode="auto">
          <a:xfrm>
            <a:off x="4140200" y="223838"/>
            <a:ext cx="3673475"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3200" b="1">
                <a:solidFill>
                  <a:srgbClr val="000090"/>
                </a:solidFill>
                <a:latin typeface="Arial Rounded MT Bold" panose="020F0704030504030204" pitchFamily="34" charset="0"/>
              </a:rPr>
              <a:t>Einkauf von Gemüse</a:t>
            </a:r>
          </a:p>
        </p:txBody>
      </p:sp>
      <p:sp>
        <p:nvSpPr>
          <p:cNvPr id="23555" name="Rectangle 3">
            <a:extLst>
              <a:ext uri="{FF2B5EF4-FFF2-40B4-BE49-F238E27FC236}">
                <a16:creationId xmlns:a16="http://schemas.microsoft.com/office/drawing/2014/main" id="{CBA2A66B-897D-1F5F-3FA9-FD60879E4446}"/>
              </a:ext>
            </a:extLst>
          </p:cNvPr>
          <p:cNvSpPr>
            <a:spLocks noGrp="1" noChangeArrowheads="1"/>
          </p:cNvSpPr>
          <p:nvPr>
            <p:ph type="body" idx="4294967295"/>
          </p:nvPr>
        </p:nvSpPr>
        <p:spPr bwMode="auto">
          <a:xfrm>
            <a:off x="900113" y="1628775"/>
            <a:ext cx="8223250" cy="3481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Blip>
                <a:blip r:embed="rId3"/>
              </a:buBlip>
            </a:pPr>
            <a:r>
              <a:rPr lang="de-DE" altLang="de-DE" sz="2400">
                <a:solidFill>
                  <a:srgbClr val="000090"/>
                </a:solidFill>
              </a:rPr>
              <a:t>Frische, gesunde Ware kaufen</a:t>
            </a:r>
          </a:p>
          <a:p>
            <a:pPr eaLnBrk="1" hangingPunct="1">
              <a:buFontTx/>
              <a:buBlip>
                <a:blip r:embed="rId3"/>
              </a:buBlip>
            </a:pPr>
            <a:r>
              <a:rPr lang="de-DE" altLang="de-DE" sz="2400" b="1">
                <a:solidFill>
                  <a:srgbClr val="FF0000"/>
                </a:solidFill>
              </a:rPr>
              <a:t>Saisonale</a:t>
            </a:r>
            <a:r>
              <a:rPr lang="de-DE" altLang="de-DE" sz="2400">
                <a:solidFill>
                  <a:srgbClr val="000090"/>
                </a:solidFill>
              </a:rPr>
              <a:t> Gemüse aus </a:t>
            </a:r>
            <a:r>
              <a:rPr lang="de-DE" altLang="de-DE" sz="2400" b="1">
                <a:solidFill>
                  <a:srgbClr val="FF0000"/>
                </a:solidFill>
              </a:rPr>
              <a:t>regionalem</a:t>
            </a:r>
            <a:r>
              <a:rPr lang="de-DE" altLang="de-DE" sz="2400">
                <a:solidFill>
                  <a:srgbClr val="FF0000"/>
                </a:solidFill>
              </a:rPr>
              <a:t> </a:t>
            </a:r>
            <a:r>
              <a:rPr lang="de-DE" altLang="de-DE" sz="2400" b="1">
                <a:solidFill>
                  <a:srgbClr val="FF0000"/>
                </a:solidFill>
              </a:rPr>
              <a:t>Anbau</a:t>
            </a:r>
            <a:r>
              <a:rPr lang="de-DE" altLang="de-DE" sz="2400">
                <a:solidFill>
                  <a:srgbClr val="000090"/>
                </a:solidFill>
              </a:rPr>
              <a:t> bevorzugen</a:t>
            </a:r>
          </a:p>
          <a:p>
            <a:pPr eaLnBrk="1" hangingPunct="1">
              <a:buFontTx/>
              <a:buBlip>
                <a:blip r:embed="rId3"/>
              </a:buBlip>
            </a:pPr>
            <a:r>
              <a:rPr lang="de-DE" altLang="de-DE" sz="2400">
                <a:solidFill>
                  <a:srgbClr val="000090"/>
                </a:solidFill>
              </a:rPr>
              <a:t>Freilandsalate unter Glasware vorziehen</a:t>
            </a:r>
          </a:p>
          <a:p>
            <a:pPr eaLnBrk="1" hangingPunct="1">
              <a:buFontTx/>
              <a:buBlip>
                <a:blip r:embed="rId3"/>
              </a:buBlip>
            </a:pPr>
            <a:r>
              <a:rPr lang="de-DE" altLang="de-DE" sz="2400">
                <a:solidFill>
                  <a:srgbClr val="000090"/>
                </a:solidFill>
              </a:rPr>
              <a:t>Frischgemüse nur für 1-2 Tage kaufen</a:t>
            </a:r>
          </a:p>
          <a:p>
            <a:pPr eaLnBrk="1" hangingPunct="1">
              <a:buFontTx/>
              <a:buBlip>
                <a:blip r:embed="rId3"/>
              </a:buBlip>
            </a:pPr>
            <a:r>
              <a:rPr lang="de-DE" altLang="de-DE" sz="2400">
                <a:solidFill>
                  <a:srgbClr val="000090"/>
                </a:solidFill>
              </a:rPr>
              <a:t>Tiefkühlgemüse ist eine gute Alternative zu Frischware vor allem in Zeiten mit begrenztem regionalem und saisonalem Angebot</a:t>
            </a:r>
          </a:p>
          <a:p>
            <a:pPr eaLnBrk="1" hangingPunct="1">
              <a:buFontTx/>
              <a:buBlip>
                <a:blip r:embed="rId3"/>
              </a:buBlip>
            </a:pPr>
            <a:r>
              <a:rPr lang="de-DE" altLang="de-DE" sz="2400">
                <a:solidFill>
                  <a:srgbClr val="000090"/>
                </a:solidFill>
              </a:rPr>
              <a:t>Frisches Gemüse  und Tiefkühlkost Konservengemüse vorziehen</a:t>
            </a:r>
          </a:p>
        </p:txBody>
      </p:sp>
      <p:sp>
        <p:nvSpPr>
          <p:cNvPr id="28676" name="Text Box 4">
            <a:extLst>
              <a:ext uri="{FF2B5EF4-FFF2-40B4-BE49-F238E27FC236}">
                <a16:creationId xmlns:a16="http://schemas.microsoft.com/office/drawing/2014/main" id="{DA742D3F-24FC-64EC-4A9A-02BD72AF45C5}"/>
              </a:ext>
            </a:extLst>
          </p:cNvPr>
          <p:cNvSpPr txBox="1">
            <a:spLocks noChangeArrowheads="1"/>
          </p:cNvSpPr>
          <p:nvPr/>
        </p:nvSpPr>
        <p:spPr bwMode="auto">
          <a:xfrm>
            <a:off x="7162800" y="2438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de-DE" altLang="de-DE">
              <a:latin typeface="Times" panose="02020603050405020304" pitchFamily="18" charset="0"/>
            </a:endParaRPr>
          </a:p>
        </p:txBody>
      </p:sp>
      <p:pic>
        <p:nvPicPr>
          <p:cNvPr id="28677" name="Grafik 6" descr="Ein Bild, das Broccoli, Stück, Brett, aus Holz enthält.&#10;&#10;Automatisch generierte Beschreibung">
            <a:extLst>
              <a:ext uri="{FF2B5EF4-FFF2-40B4-BE49-F238E27FC236}">
                <a16:creationId xmlns:a16="http://schemas.microsoft.com/office/drawing/2014/main" id="{D782182F-78AA-6D43-CDEE-3BF9D517B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92578">
            <a:off x="2718594" y="5025231"/>
            <a:ext cx="15652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Grafik 7" descr="Ein Bild, das Tisch, aus Holz, sitzend, Blume enthält.&#10;&#10;Automatisch generierte Beschreibung">
            <a:extLst>
              <a:ext uri="{FF2B5EF4-FFF2-40B4-BE49-F238E27FC236}">
                <a16:creationId xmlns:a16="http://schemas.microsoft.com/office/drawing/2014/main" id="{3696B48C-90AE-AD5A-C4B4-141527C03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30718">
            <a:off x="5766593" y="4044157"/>
            <a:ext cx="12684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72295447-2E1C-B3F5-8C19-E863D17F4B9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3200"/>
              <a:t>               </a:t>
            </a:r>
            <a:r>
              <a:rPr lang="de-DE" altLang="de-DE" sz="3200" b="1">
                <a:solidFill>
                  <a:srgbClr val="002060"/>
                </a:solidFill>
              </a:rPr>
              <a:t>Saisonal</a:t>
            </a:r>
            <a:r>
              <a:rPr lang="de-DE" altLang="de-DE" sz="3200">
                <a:solidFill>
                  <a:srgbClr val="002060"/>
                </a:solidFill>
              </a:rPr>
              <a:t> / </a:t>
            </a:r>
            <a:r>
              <a:rPr lang="de-DE" altLang="de-DE" sz="3200" b="1">
                <a:solidFill>
                  <a:srgbClr val="002060"/>
                </a:solidFill>
              </a:rPr>
              <a:t>regional</a:t>
            </a:r>
          </a:p>
        </p:txBody>
      </p:sp>
      <p:graphicFrame>
        <p:nvGraphicFramePr>
          <p:cNvPr id="4" name="Inhaltsplatzhalter 3">
            <a:extLst>
              <a:ext uri="{FF2B5EF4-FFF2-40B4-BE49-F238E27FC236}">
                <a16:creationId xmlns:a16="http://schemas.microsoft.com/office/drawing/2014/main" id="{F5E3913F-16A0-C417-F473-BEDB0733D87C}"/>
              </a:ext>
            </a:extLst>
          </p:cNvPr>
          <p:cNvGraphicFramePr>
            <a:graphicFrameLocks noGrp="1"/>
          </p:cNvGraphicFramePr>
          <p:nvPr>
            <p:ph idx="1"/>
          </p:nvPr>
        </p:nvGraphicFramePr>
        <p:xfrm>
          <a:off x="827088" y="1600200"/>
          <a:ext cx="8137524" cy="3565890"/>
        </p:xfrm>
        <a:graphic>
          <a:graphicData uri="http://schemas.openxmlformats.org/drawingml/2006/table">
            <a:tbl>
              <a:tblPr firstRow="1" bandRow="1">
                <a:tableStyleId>{5C22544A-7EE6-4342-B048-85BDC9FD1C3A}</a:tableStyleId>
              </a:tblPr>
              <a:tblGrid>
                <a:gridCol w="2608808">
                  <a:extLst>
                    <a:ext uri="{9D8B030D-6E8A-4147-A177-3AD203B41FA5}">
                      <a16:colId xmlns:a16="http://schemas.microsoft.com/office/drawing/2014/main" val="20000"/>
                    </a:ext>
                  </a:extLst>
                </a:gridCol>
                <a:gridCol w="2764358">
                  <a:extLst>
                    <a:ext uri="{9D8B030D-6E8A-4147-A177-3AD203B41FA5}">
                      <a16:colId xmlns:a16="http://schemas.microsoft.com/office/drawing/2014/main" val="20001"/>
                    </a:ext>
                  </a:extLst>
                </a:gridCol>
                <a:gridCol w="2764358">
                  <a:extLst>
                    <a:ext uri="{9D8B030D-6E8A-4147-A177-3AD203B41FA5}">
                      <a16:colId xmlns:a16="http://schemas.microsoft.com/office/drawing/2014/main" val="20002"/>
                    </a:ext>
                  </a:extLst>
                </a:gridCol>
              </a:tblGrid>
              <a:tr h="365639">
                <a:tc>
                  <a:txBody>
                    <a:bodyPr/>
                    <a:lstStyle/>
                    <a:p>
                      <a:r>
                        <a:rPr lang="de-DE" sz="1800" dirty="0">
                          <a:solidFill>
                            <a:srgbClr val="0070C0"/>
                          </a:solidFill>
                        </a:rPr>
                        <a:t>Gemüse</a:t>
                      </a:r>
                    </a:p>
                  </a:txBody>
                  <a:tcPr marL="91447" marR="91447" marT="45675" marB="45675"/>
                </a:tc>
                <a:tc>
                  <a:txBody>
                    <a:bodyPr/>
                    <a:lstStyle/>
                    <a:p>
                      <a:r>
                        <a:rPr lang="de-DE" sz="1800" dirty="0">
                          <a:solidFill>
                            <a:srgbClr val="0070C0"/>
                          </a:solidFill>
                        </a:rPr>
                        <a:t>Nachhaltigkeit</a:t>
                      </a:r>
                    </a:p>
                  </a:txBody>
                  <a:tcPr marL="91447" marR="91447" marT="45675" marB="45675"/>
                </a:tc>
                <a:tc>
                  <a:txBody>
                    <a:bodyPr/>
                    <a:lstStyle/>
                    <a:p>
                      <a:r>
                        <a:rPr lang="de-DE" sz="1800" dirty="0">
                          <a:solidFill>
                            <a:srgbClr val="0070C0"/>
                          </a:solidFill>
                        </a:rPr>
                        <a:t>Bemerkung</a:t>
                      </a:r>
                    </a:p>
                  </a:txBody>
                  <a:tcPr marL="91447" marR="91447" marT="45675" marB="45675"/>
                </a:tc>
                <a:extLst>
                  <a:ext uri="{0D108BD9-81ED-4DB2-BD59-A6C34878D82A}">
                    <a16:rowId xmlns:a16="http://schemas.microsoft.com/office/drawing/2014/main" val="10000"/>
                  </a:ext>
                </a:extLst>
              </a:tr>
              <a:tr h="1462798">
                <a:tc>
                  <a:txBody>
                    <a:bodyPr/>
                    <a:lstStyle/>
                    <a:p>
                      <a:r>
                        <a:rPr lang="de-DE" sz="1800" dirty="0">
                          <a:solidFill>
                            <a:srgbClr val="0070C0"/>
                          </a:solidFill>
                        </a:rPr>
                        <a:t>Regionales Gemüse</a:t>
                      </a:r>
                    </a:p>
                  </a:txBody>
                  <a:tcPr marL="91447" marR="91447" marT="45675" marB="45675"/>
                </a:tc>
                <a:tc>
                  <a:txBody>
                    <a:bodyPr/>
                    <a:lstStyle/>
                    <a:p>
                      <a:r>
                        <a:rPr lang="de-DE" sz="1800" dirty="0">
                          <a:solidFill>
                            <a:srgbClr val="0070C0"/>
                          </a:solidFill>
                        </a:rPr>
                        <a:t>Kürzere Transportwege </a:t>
                      </a:r>
                    </a:p>
                    <a:p>
                      <a:r>
                        <a:rPr lang="de-DE" sz="1800" dirty="0">
                          <a:solidFill>
                            <a:srgbClr val="0070C0"/>
                          </a:solidFill>
                        </a:rPr>
                        <a:t>Weniger Co2 </a:t>
                      </a:r>
                      <a:r>
                        <a:rPr lang="de-DE" sz="1800" dirty="0" err="1">
                          <a:solidFill>
                            <a:srgbClr val="0070C0"/>
                          </a:solidFill>
                        </a:rPr>
                        <a:t>Ausstoss</a:t>
                      </a:r>
                      <a:endParaRPr lang="de-DE" sz="1800" dirty="0">
                        <a:solidFill>
                          <a:srgbClr val="0070C0"/>
                        </a:solidFill>
                      </a:endParaRPr>
                    </a:p>
                    <a:p>
                      <a:r>
                        <a:rPr lang="de-DE" sz="1800" dirty="0">
                          <a:solidFill>
                            <a:srgbClr val="0070C0"/>
                          </a:solidFill>
                        </a:rPr>
                        <a:t>frisch</a:t>
                      </a:r>
                    </a:p>
                    <a:p>
                      <a:r>
                        <a:rPr lang="de-DE" sz="1800" dirty="0">
                          <a:solidFill>
                            <a:srgbClr val="0070C0"/>
                          </a:solidFill>
                        </a:rPr>
                        <a:t>Mit und ohne Verpackung </a:t>
                      </a:r>
                    </a:p>
                  </a:txBody>
                  <a:tcPr marL="91447" marR="91447" marT="45675" marB="45675"/>
                </a:tc>
                <a:tc>
                  <a:txBody>
                    <a:bodyPr/>
                    <a:lstStyle/>
                    <a:p>
                      <a:r>
                        <a:rPr lang="de-DE" sz="1800" dirty="0">
                          <a:solidFill>
                            <a:srgbClr val="0070C0"/>
                          </a:solidFill>
                        </a:rPr>
                        <a:t>Achtung: regional bedeutet nicht: „gleich um die Ecke“, </a:t>
                      </a:r>
                    </a:p>
                    <a:p>
                      <a:r>
                        <a:rPr lang="de-DE" sz="1800" dirty="0">
                          <a:solidFill>
                            <a:srgbClr val="0070C0"/>
                          </a:solidFill>
                        </a:rPr>
                        <a:t>Schaut </a:t>
                      </a:r>
                      <a:r>
                        <a:rPr lang="de-DE" sz="1800" dirty="0" err="1">
                          <a:solidFill>
                            <a:srgbClr val="0070C0"/>
                          </a:solidFill>
                        </a:rPr>
                        <a:t>auf‘s</a:t>
                      </a:r>
                      <a:r>
                        <a:rPr lang="de-DE" sz="1800" dirty="0">
                          <a:solidFill>
                            <a:srgbClr val="0070C0"/>
                          </a:solidFill>
                        </a:rPr>
                        <a:t> Etikett</a:t>
                      </a:r>
                    </a:p>
                  </a:txBody>
                  <a:tcPr marL="91447" marR="91447" marT="45675" marB="45675"/>
                </a:tc>
                <a:extLst>
                  <a:ext uri="{0D108BD9-81ED-4DB2-BD59-A6C34878D82A}">
                    <a16:rowId xmlns:a16="http://schemas.microsoft.com/office/drawing/2014/main" val="10001"/>
                  </a:ext>
                </a:extLst>
              </a:tr>
              <a:tr h="1737088">
                <a:tc>
                  <a:txBody>
                    <a:bodyPr/>
                    <a:lstStyle/>
                    <a:p>
                      <a:r>
                        <a:rPr lang="de-DE" sz="1800" dirty="0">
                          <a:solidFill>
                            <a:srgbClr val="0070C0"/>
                          </a:solidFill>
                        </a:rPr>
                        <a:t>Saisonales Gemüse</a:t>
                      </a:r>
                    </a:p>
                  </a:txBody>
                  <a:tcPr marL="91447" marR="91447" marT="45675" marB="45675"/>
                </a:tc>
                <a:tc>
                  <a:txBody>
                    <a:bodyPr/>
                    <a:lstStyle/>
                    <a:p>
                      <a:r>
                        <a:rPr lang="de-DE" sz="1800" dirty="0">
                          <a:solidFill>
                            <a:srgbClr val="0070C0"/>
                          </a:solidFill>
                        </a:rPr>
                        <a:t>Wird reif geerntet</a:t>
                      </a:r>
                    </a:p>
                    <a:p>
                      <a:r>
                        <a:rPr lang="de-DE" sz="1800" dirty="0">
                          <a:solidFill>
                            <a:srgbClr val="0070C0"/>
                          </a:solidFill>
                        </a:rPr>
                        <a:t>hat die meisten Nährstoffe </a:t>
                      </a:r>
                    </a:p>
                    <a:p>
                      <a:r>
                        <a:rPr lang="de-DE" sz="1800" dirty="0">
                          <a:solidFill>
                            <a:srgbClr val="0070C0"/>
                          </a:solidFill>
                        </a:rPr>
                        <a:t>Schmeckt gut</a:t>
                      </a:r>
                    </a:p>
                    <a:p>
                      <a:r>
                        <a:rPr lang="de-DE" sz="1800" dirty="0">
                          <a:solidFill>
                            <a:srgbClr val="0070C0"/>
                          </a:solidFill>
                        </a:rPr>
                        <a:t>Preiswert</a:t>
                      </a:r>
                    </a:p>
                    <a:p>
                      <a:endParaRPr lang="de-DE" sz="1800" dirty="0">
                        <a:solidFill>
                          <a:srgbClr val="0070C0"/>
                        </a:solidFill>
                      </a:endParaRPr>
                    </a:p>
                  </a:txBody>
                  <a:tcPr marL="91447" marR="91447" marT="45675" marB="45675"/>
                </a:tc>
                <a:tc>
                  <a:txBody>
                    <a:bodyPr/>
                    <a:lstStyle/>
                    <a:p>
                      <a:r>
                        <a:rPr lang="de-DE" sz="1800" dirty="0">
                          <a:solidFill>
                            <a:srgbClr val="0070C0"/>
                          </a:solidFill>
                        </a:rPr>
                        <a:t>Saisongemüse bringt Abwechslung</a:t>
                      </a:r>
                    </a:p>
                  </a:txBody>
                  <a:tcPr marL="91447" marR="91447" marT="45675" marB="45675"/>
                </a:tc>
                <a:extLst>
                  <a:ext uri="{0D108BD9-81ED-4DB2-BD59-A6C34878D82A}">
                    <a16:rowId xmlns:a16="http://schemas.microsoft.com/office/drawing/2014/main" val="10002"/>
                  </a:ext>
                </a:extLst>
              </a:tr>
            </a:tbl>
          </a:graphicData>
        </a:graphic>
      </p:graphicFrame>
      <p:pic>
        <p:nvPicPr>
          <p:cNvPr id="30741" name="Grafik 7">
            <a:extLst>
              <a:ext uri="{FF2B5EF4-FFF2-40B4-BE49-F238E27FC236}">
                <a16:creationId xmlns:a16="http://schemas.microsoft.com/office/drawing/2014/main" id="{78BCECEF-1D6F-6D21-766D-E5B7E3D0F5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300663"/>
            <a:ext cx="16525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Grafik 8">
            <a:extLst>
              <a:ext uri="{FF2B5EF4-FFF2-40B4-BE49-F238E27FC236}">
                <a16:creationId xmlns:a16="http://schemas.microsoft.com/office/drawing/2014/main" id="{EC7CE79A-E3D4-94F8-72B9-C2B9120F03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075238"/>
            <a:ext cx="974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Grafik 9">
            <a:extLst>
              <a:ext uri="{FF2B5EF4-FFF2-40B4-BE49-F238E27FC236}">
                <a16:creationId xmlns:a16="http://schemas.microsoft.com/office/drawing/2014/main" id="{198759C9-21E8-EBBC-1B99-A9391D6D9A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4926013"/>
            <a:ext cx="8778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rafik 5">
            <a:extLst>
              <a:ext uri="{FF2B5EF4-FFF2-40B4-BE49-F238E27FC236}">
                <a16:creationId xmlns:a16="http://schemas.microsoft.com/office/drawing/2014/main" id="{24AB9E38-AE34-595B-7054-427E0A1DE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268413"/>
            <a:ext cx="3067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feld 1">
            <a:extLst>
              <a:ext uri="{FF2B5EF4-FFF2-40B4-BE49-F238E27FC236}">
                <a16:creationId xmlns:a16="http://schemas.microsoft.com/office/drawing/2014/main" id="{0B136064-A004-9B4D-6CE3-4510731E2816}"/>
              </a:ext>
            </a:extLst>
          </p:cNvPr>
          <p:cNvSpPr txBox="1">
            <a:spLocks noChangeArrowheads="1"/>
          </p:cNvSpPr>
          <p:nvPr/>
        </p:nvSpPr>
        <p:spPr bwMode="auto">
          <a:xfrm>
            <a:off x="4175125" y="260350"/>
            <a:ext cx="3663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de-DE" altLang="de-DE" sz="3600" b="1">
                <a:solidFill>
                  <a:schemeClr val="accent2"/>
                </a:solidFill>
                <a:latin typeface="Arial Rounded MT Bold" panose="020F0704030504030204" pitchFamily="34" charset="0"/>
              </a:rPr>
              <a:t>Saisonkalender</a:t>
            </a:r>
          </a:p>
        </p:txBody>
      </p:sp>
    </p:spTree>
  </p:cSld>
  <p:clrMapOvr>
    <a:masterClrMapping/>
  </p:clrMapOvr>
</p:sld>
</file>

<file path=ppt/theme/theme1.xml><?xml version="1.0" encoding="utf-8"?>
<a:theme xmlns:a="http://schemas.openxmlformats.org/drawingml/2006/main" name="Vortrag Grundschule">
  <a:themeElements>
    <a:clrScheme name="Vortrag Grundschule 14">
      <a:dk1>
        <a:srgbClr val="000000"/>
      </a:dk1>
      <a:lt1>
        <a:srgbClr val="FFFFFF"/>
      </a:lt1>
      <a:dk2>
        <a:srgbClr val="000099"/>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Vortrag Grundschu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ortrag Grundschu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trag Grundschu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trag Grundschu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trag Grundschu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trag Grundschu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trag Grundschu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trag Grundschu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ortrag Grundschule 8">
        <a:dk1>
          <a:srgbClr val="000000"/>
        </a:dk1>
        <a:lt1>
          <a:srgbClr val="FFFFD7"/>
        </a:lt1>
        <a:dk2>
          <a:srgbClr val="808000"/>
        </a:dk2>
        <a:lt2>
          <a:srgbClr val="666633"/>
        </a:lt2>
        <a:accent1>
          <a:srgbClr val="339933"/>
        </a:accent1>
        <a:accent2>
          <a:srgbClr val="800000"/>
        </a:accent2>
        <a:accent3>
          <a:srgbClr val="FFFFE8"/>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trag Grundschule 9">
        <a:dk1>
          <a:srgbClr val="000000"/>
        </a:dk1>
        <a:lt1>
          <a:srgbClr val="FFFFD7"/>
        </a:lt1>
        <a:dk2>
          <a:srgbClr val="0033CC"/>
        </a:dk2>
        <a:lt2>
          <a:srgbClr val="666633"/>
        </a:lt2>
        <a:accent1>
          <a:srgbClr val="339933"/>
        </a:accent1>
        <a:accent2>
          <a:srgbClr val="800000"/>
        </a:accent2>
        <a:accent3>
          <a:srgbClr val="FFFFE8"/>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trag Grundschule 10">
        <a:dk1>
          <a:srgbClr val="000000"/>
        </a:dk1>
        <a:lt1>
          <a:srgbClr val="FFFFD7"/>
        </a:lt1>
        <a:dk2>
          <a:srgbClr val="001FBF"/>
        </a:dk2>
        <a:lt2>
          <a:srgbClr val="666633"/>
        </a:lt2>
        <a:accent1>
          <a:srgbClr val="339933"/>
        </a:accent1>
        <a:accent2>
          <a:srgbClr val="800000"/>
        </a:accent2>
        <a:accent3>
          <a:srgbClr val="FFFFE8"/>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trag Grundschule 11">
        <a:dk1>
          <a:srgbClr val="000000"/>
        </a:dk1>
        <a:lt1>
          <a:srgbClr val="FFFFD7"/>
        </a:lt1>
        <a:dk2>
          <a:srgbClr val="002DBF"/>
        </a:dk2>
        <a:lt2>
          <a:srgbClr val="666633"/>
        </a:lt2>
        <a:accent1>
          <a:srgbClr val="339933"/>
        </a:accent1>
        <a:accent2>
          <a:srgbClr val="800000"/>
        </a:accent2>
        <a:accent3>
          <a:srgbClr val="FFFFE8"/>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trag Grundschule 12">
        <a:dk1>
          <a:srgbClr val="000000"/>
        </a:dk1>
        <a:lt1>
          <a:srgbClr val="FFFFD7"/>
        </a:lt1>
        <a:dk2>
          <a:srgbClr val="003399"/>
        </a:dk2>
        <a:lt2>
          <a:srgbClr val="666633"/>
        </a:lt2>
        <a:accent1>
          <a:srgbClr val="339933"/>
        </a:accent1>
        <a:accent2>
          <a:srgbClr val="800000"/>
        </a:accent2>
        <a:accent3>
          <a:srgbClr val="FFFFE8"/>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trag Grundschule 13">
        <a:dk1>
          <a:srgbClr val="000000"/>
        </a:dk1>
        <a:lt1>
          <a:srgbClr val="FFFFD7"/>
        </a:lt1>
        <a:dk2>
          <a:srgbClr val="000099"/>
        </a:dk2>
        <a:lt2>
          <a:srgbClr val="666633"/>
        </a:lt2>
        <a:accent1>
          <a:srgbClr val="339933"/>
        </a:accent1>
        <a:accent2>
          <a:srgbClr val="800000"/>
        </a:accent2>
        <a:accent3>
          <a:srgbClr val="FFFFE8"/>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trag Grundschule 14">
        <a:dk1>
          <a:srgbClr val="000000"/>
        </a:dk1>
        <a:lt1>
          <a:srgbClr val="FFFFFF"/>
        </a:lt1>
        <a:dk2>
          <a:srgbClr val="000099"/>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BC1F94C16E7B4283B1A946A8432CD9" ma:contentTypeVersion="13" ma:contentTypeDescription="Create a new document." ma:contentTypeScope="" ma:versionID="9df5ca810eb76994da28c26cdb797478">
  <xsd:schema xmlns:xsd="http://www.w3.org/2001/XMLSchema" xmlns:xs="http://www.w3.org/2001/XMLSchema" xmlns:p="http://schemas.microsoft.com/office/2006/metadata/properties" xmlns:ns3="63190c69-48e8-4413-9a18-cfd0b53d4720" xmlns:ns4="4c045c53-7acc-47f2-aea8-695d305decc4" targetNamespace="http://schemas.microsoft.com/office/2006/metadata/properties" ma:root="true" ma:fieldsID="67e3f7062f1ede24e24a64a6c01bcf8b" ns3:_="" ns4:_="">
    <xsd:import namespace="63190c69-48e8-4413-9a18-cfd0b53d4720"/>
    <xsd:import namespace="4c045c53-7acc-47f2-aea8-695d305decc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90c69-48e8-4413-9a18-cfd0b53d47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045c53-7acc-47f2-aea8-695d305decc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3190c69-48e8-4413-9a18-cfd0b53d4720" xsi:nil="true"/>
  </documentManagement>
</p:properties>
</file>

<file path=customXml/itemProps1.xml><?xml version="1.0" encoding="utf-8"?>
<ds:datastoreItem xmlns:ds="http://schemas.openxmlformats.org/officeDocument/2006/customXml" ds:itemID="{9CB66FFC-E6A4-49BD-B08D-639BE823175A}">
  <ds:schemaRefs>
    <ds:schemaRef ds:uri="http://schemas.microsoft.com/sharepoint/v3/contenttype/forms"/>
  </ds:schemaRefs>
</ds:datastoreItem>
</file>

<file path=customXml/itemProps2.xml><?xml version="1.0" encoding="utf-8"?>
<ds:datastoreItem xmlns:ds="http://schemas.openxmlformats.org/officeDocument/2006/customXml" ds:itemID="{97CDB926-81B1-4FB7-BD19-C4DAD1806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90c69-48e8-4413-9a18-cfd0b53d4720"/>
    <ds:schemaRef ds:uri="4c045c53-7acc-47f2-aea8-695d305de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6F57AC-AF4D-42FC-8D61-85136FDBB18C}">
  <ds:schemaRefs>
    <ds:schemaRef ds:uri="http://purl.org/dc/elements/1.1/"/>
    <ds:schemaRef ds:uri="http://schemas.microsoft.com/office/2006/metadata/properties"/>
    <ds:schemaRef ds:uri="http://schemas.microsoft.com/office/infopath/2007/PartnerControls"/>
    <ds:schemaRef ds:uri="63190c69-48e8-4413-9a18-cfd0b53d4720"/>
    <ds:schemaRef ds:uri="http://purl.org/dc/dcmitype/"/>
    <ds:schemaRef ds:uri="http://schemas.openxmlformats.org/package/2006/metadata/core-properties"/>
    <ds:schemaRef ds:uri="http://purl.org/dc/terms/"/>
    <ds:schemaRef ds:uri="http://schemas.microsoft.com/office/2006/documentManagement/types"/>
    <ds:schemaRef ds:uri="http://www.w3.org/XML/1998/namespace"/>
    <ds:schemaRef ds:uri="4c045c53-7acc-47f2-aea8-695d305decc4"/>
  </ds:schemaRefs>
</ds:datastoreItem>
</file>

<file path=docProps/app.xml><?xml version="1.0" encoding="utf-8"?>
<Properties xmlns="http://schemas.openxmlformats.org/officeDocument/2006/extended-properties" xmlns:vt="http://schemas.openxmlformats.org/officeDocument/2006/docPropsVTypes">
  <Template>Vortrag Grundschule</Template>
  <TotalTime>0</TotalTime>
  <Words>1080</Words>
  <Application>Microsoft Office PowerPoint</Application>
  <PresentationFormat>Bildschirmpräsentation (4:3)</PresentationFormat>
  <Paragraphs>197</Paragraphs>
  <Slides>19</Slides>
  <Notes>13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19</vt:i4>
      </vt:variant>
    </vt:vector>
  </HeadingPairs>
  <TitlesOfParts>
    <vt:vector size="27" baseType="lpstr">
      <vt:lpstr>Arial</vt:lpstr>
      <vt:lpstr>Arial Rounded MT Bold</vt:lpstr>
      <vt:lpstr>JHMOIO+Arial</vt:lpstr>
      <vt:lpstr>Times</vt:lpstr>
      <vt:lpstr>Times New Roman</vt:lpstr>
      <vt:lpstr>Wingdings</vt:lpstr>
      <vt:lpstr>Vortrag Grundschule</vt:lpstr>
      <vt:lpstr>Standarddesign</vt:lpstr>
      <vt:lpstr>PowerPoint-Präsentation</vt:lpstr>
      <vt:lpstr>PowerPoint-Präsentation</vt:lpstr>
      <vt:lpstr>     Gemüse</vt:lpstr>
      <vt:lpstr>PowerPoint-Präsentation</vt:lpstr>
      <vt:lpstr>Soviel Gemüse darf es sein!</vt:lpstr>
      <vt:lpstr>PowerPoint-Präsentation</vt:lpstr>
      <vt:lpstr>Einkauf von Gemüse</vt:lpstr>
      <vt:lpstr>               Saisonal / regional</vt:lpstr>
      <vt:lpstr>PowerPoint-Präsentation</vt:lpstr>
      <vt:lpstr>Lagerung von Gemüse</vt:lpstr>
      <vt:lpstr>Zubereitung von Gemüse</vt:lpstr>
      <vt:lpstr>                   Gemüseschwemme</vt:lpstr>
      <vt:lpstr>         Gemüsetest</vt:lpstr>
      <vt:lpstr>        Diskussion</vt:lpstr>
      <vt:lpstr>Vitamine </vt:lpstr>
      <vt:lpstr>PowerPoint-Präsentation</vt:lpstr>
      <vt:lpstr>PowerPoint-Präsentation</vt:lpstr>
      <vt:lpstr>PowerPoint-Präsentation</vt:lpstr>
      <vt:lpstr>PowerPoint-Präsentation</vt:lpstr>
    </vt:vector>
  </TitlesOfParts>
  <Company>oxoxo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Silke Burgmaier</dc:creator>
  <cp:lastModifiedBy>Marion Pyne</cp:lastModifiedBy>
  <cp:revision>103</cp:revision>
  <cp:lastPrinted>2018-07-09T14:15:58Z</cp:lastPrinted>
  <dcterms:created xsi:type="dcterms:W3CDTF">2007-11-21T15:58:51Z</dcterms:created>
  <dcterms:modified xsi:type="dcterms:W3CDTF">2026-03-19T08:24:05Z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0x010100E6BC1F94C16E7B4283B1A946A8432CD9</vt:lpwstr>
  </property>
</Properties>
</file>