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8" r:id="rId2"/>
    <p:sldId id="290" r:id="rId3"/>
    <p:sldId id="291" r:id="rId4"/>
    <p:sldId id="292" r:id="rId5"/>
    <p:sldId id="293" r:id="rId6"/>
    <p:sldId id="294" r:id="rId7"/>
    <p:sldId id="295" r:id="rId8"/>
    <p:sldId id="296"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9794E-BD18-4823-9E22-FC5DC23F28F4}" type="datetimeFigureOut">
              <a:rPr lang="de-DE" smtClean="0"/>
              <a:t>07.07.2026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B5D0-8AD6-44EE-A578-168DB43929D8}" type="slidenum">
              <a:rPr lang="de-DE" smtClean="0"/>
              <a:t>‹Nr.›</a:t>
            </a:fld>
            <a:endParaRPr lang="de-DE"/>
          </a:p>
        </p:txBody>
      </p:sp>
    </p:spTree>
    <p:extLst>
      <p:ext uri="{BB962C8B-B14F-4D97-AF65-F5344CB8AC3E}">
        <p14:creationId xmlns:p14="http://schemas.microsoft.com/office/powerpoint/2010/main" val="344706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9D3DB-70BC-0835-2BD8-9ADDEE73E1F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2EF4440-8BEF-F7F8-DF02-84211E9D3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AD0C0B8-26C9-1426-E487-C0241ED8FC6F}"/>
              </a:ext>
            </a:extLst>
          </p:cNvPr>
          <p:cNvSpPr>
            <a:spLocks noGrp="1"/>
          </p:cNvSpPr>
          <p:nvPr>
            <p:ph type="dt" sz="half" idx="10"/>
          </p:nvPr>
        </p:nvSpPr>
        <p:spPr/>
        <p:txBody>
          <a:bodyPr/>
          <a:lstStyle/>
          <a:p>
            <a:fld id="{9F320745-C6E3-4497-859C-90D3071B8074}" type="datetime1">
              <a:rPr lang="de-DE" smtClean="0"/>
              <a:t>07.07.2026</a:t>
            </a:fld>
            <a:endParaRPr lang="de-DE"/>
          </a:p>
        </p:txBody>
      </p:sp>
      <p:sp>
        <p:nvSpPr>
          <p:cNvPr id="5" name="Fußzeilenplatzhalter 4">
            <a:extLst>
              <a:ext uri="{FF2B5EF4-FFF2-40B4-BE49-F238E27FC236}">
                <a16:creationId xmlns:a16="http://schemas.microsoft.com/office/drawing/2014/main" id="{0669F661-E4A2-65A2-A32A-D8F2A3D8B6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9B09C2-312F-3DD2-5255-63AC3770B8E8}"/>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135127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29C60-08FA-D9AF-BA6E-DDD183D49F4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7F51374-6654-7D1E-F2D8-66BDDBF398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8A3221-9C97-BA40-A308-095C1421D476}"/>
              </a:ext>
            </a:extLst>
          </p:cNvPr>
          <p:cNvSpPr>
            <a:spLocks noGrp="1"/>
          </p:cNvSpPr>
          <p:nvPr>
            <p:ph type="dt" sz="half" idx="10"/>
          </p:nvPr>
        </p:nvSpPr>
        <p:spPr/>
        <p:txBody>
          <a:bodyPr/>
          <a:lstStyle/>
          <a:p>
            <a:fld id="{8F9C72CB-DA1E-4306-9697-288C287CE2CA}" type="datetime1">
              <a:rPr lang="de-DE" smtClean="0"/>
              <a:t>07.07.2026</a:t>
            </a:fld>
            <a:endParaRPr lang="de-DE"/>
          </a:p>
        </p:txBody>
      </p:sp>
      <p:sp>
        <p:nvSpPr>
          <p:cNvPr id="5" name="Fußzeilenplatzhalter 4">
            <a:extLst>
              <a:ext uri="{FF2B5EF4-FFF2-40B4-BE49-F238E27FC236}">
                <a16:creationId xmlns:a16="http://schemas.microsoft.com/office/drawing/2014/main" id="{1686D87D-953C-DAE5-DB80-96E1F57A79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0C3C59-A346-6EA9-F40B-0CFE8C992F1D}"/>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291292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32F4E45-3E3F-C9C4-A85F-CCDEDCB4C7F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D5F4CAD-486C-D943-6418-CA4CA339506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AD71D1-143A-002F-C719-7A510EC76482}"/>
              </a:ext>
            </a:extLst>
          </p:cNvPr>
          <p:cNvSpPr>
            <a:spLocks noGrp="1"/>
          </p:cNvSpPr>
          <p:nvPr>
            <p:ph type="dt" sz="half" idx="10"/>
          </p:nvPr>
        </p:nvSpPr>
        <p:spPr/>
        <p:txBody>
          <a:bodyPr/>
          <a:lstStyle/>
          <a:p>
            <a:fld id="{E63123CF-5A00-4925-AD2D-CE82991F8DCE}" type="datetime1">
              <a:rPr lang="de-DE" smtClean="0"/>
              <a:t>07.07.2026</a:t>
            </a:fld>
            <a:endParaRPr lang="de-DE"/>
          </a:p>
        </p:txBody>
      </p:sp>
      <p:sp>
        <p:nvSpPr>
          <p:cNvPr id="5" name="Fußzeilenplatzhalter 4">
            <a:extLst>
              <a:ext uri="{FF2B5EF4-FFF2-40B4-BE49-F238E27FC236}">
                <a16:creationId xmlns:a16="http://schemas.microsoft.com/office/drawing/2014/main" id="{C9357628-C05C-E41D-6C7B-BEA6CCF39A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8435C4-5B3E-8333-7C6B-B310CB88A426}"/>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96646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99DDC-5DC6-D04F-1740-E5DB08D30F0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9E25D9B-930C-01FC-AC14-A188C71264D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894CD9-0A2C-38B0-0BB2-EB3453788BBD}"/>
              </a:ext>
            </a:extLst>
          </p:cNvPr>
          <p:cNvSpPr>
            <a:spLocks noGrp="1"/>
          </p:cNvSpPr>
          <p:nvPr>
            <p:ph type="dt" sz="half" idx="10"/>
          </p:nvPr>
        </p:nvSpPr>
        <p:spPr/>
        <p:txBody>
          <a:bodyPr/>
          <a:lstStyle/>
          <a:p>
            <a:fld id="{CC0A12A0-09AD-4437-B96B-D9A1E2116EC7}" type="datetime1">
              <a:rPr lang="de-DE" smtClean="0"/>
              <a:t>07.07.2026</a:t>
            </a:fld>
            <a:endParaRPr lang="de-DE"/>
          </a:p>
        </p:txBody>
      </p:sp>
      <p:sp>
        <p:nvSpPr>
          <p:cNvPr id="5" name="Fußzeilenplatzhalter 4">
            <a:extLst>
              <a:ext uri="{FF2B5EF4-FFF2-40B4-BE49-F238E27FC236}">
                <a16:creationId xmlns:a16="http://schemas.microsoft.com/office/drawing/2014/main" id="{7D23AFDE-5C80-D3C0-62C1-895C18275C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BFC833-AF07-D775-69CF-9933C4E06F0C}"/>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328842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0C559-DAEB-021F-D5A8-96F656C3543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8C34B5C-66F2-782F-DBDC-1DD59C7521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6FE0659-3AA5-BB43-71BC-3E1A702DABBE}"/>
              </a:ext>
            </a:extLst>
          </p:cNvPr>
          <p:cNvSpPr>
            <a:spLocks noGrp="1"/>
          </p:cNvSpPr>
          <p:nvPr>
            <p:ph type="dt" sz="half" idx="10"/>
          </p:nvPr>
        </p:nvSpPr>
        <p:spPr/>
        <p:txBody>
          <a:bodyPr/>
          <a:lstStyle/>
          <a:p>
            <a:fld id="{A397CECF-28C6-4E6D-B3B1-29B8859E6F56}" type="datetime1">
              <a:rPr lang="de-DE" smtClean="0"/>
              <a:t>07.07.2026</a:t>
            </a:fld>
            <a:endParaRPr lang="de-DE"/>
          </a:p>
        </p:txBody>
      </p:sp>
      <p:sp>
        <p:nvSpPr>
          <p:cNvPr id="5" name="Fußzeilenplatzhalter 4">
            <a:extLst>
              <a:ext uri="{FF2B5EF4-FFF2-40B4-BE49-F238E27FC236}">
                <a16:creationId xmlns:a16="http://schemas.microsoft.com/office/drawing/2014/main" id="{0E1A62F1-00E2-FCBE-6090-CBBB5A3E05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F37757-5E57-46D9-22B4-E67184033829}"/>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43248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69AEF-ABBC-2E9E-F8E2-98D9D8AC444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F94B894-55EF-3EAB-3639-4B7CEA77F08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A60AB05-50AE-6F05-BAE4-BD00318DAB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206CC8D-7459-76B7-7011-23BACD252EA8}"/>
              </a:ext>
            </a:extLst>
          </p:cNvPr>
          <p:cNvSpPr>
            <a:spLocks noGrp="1"/>
          </p:cNvSpPr>
          <p:nvPr>
            <p:ph type="dt" sz="half" idx="10"/>
          </p:nvPr>
        </p:nvSpPr>
        <p:spPr/>
        <p:txBody>
          <a:bodyPr/>
          <a:lstStyle/>
          <a:p>
            <a:fld id="{D7A9C1CF-8CF1-42F8-A71A-58791C095746}" type="datetime1">
              <a:rPr lang="de-DE" smtClean="0"/>
              <a:t>07.07.2026</a:t>
            </a:fld>
            <a:endParaRPr lang="de-DE"/>
          </a:p>
        </p:txBody>
      </p:sp>
      <p:sp>
        <p:nvSpPr>
          <p:cNvPr id="6" name="Fußzeilenplatzhalter 5">
            <a:extLst>
              <a:ext uri="{FF2B5EF4-FFF2-40B4-BE49-F238E27FC236}">
                <a16:creationId xmlns:a16="http://schemas.microsoft.com/office/drawing/2014/main" id="{6FDB88CB-CC42-D12A-A96A-2ADEAE097A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0E2E5A9-7641-41AD-72C4-39563F09952A}"/>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234161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3072-A26E-4014-3FF9-C3F9B7C6BC7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199D8F8-1516-6586-F046-D2516A3E4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AB091EF-0FF6-681F-8CE1-C1196BAD1F8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FE77BE9-B98C-C16B-6742-8FC24F3B2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7C4D660-12C2-C232-91BC-B726F614B66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CBF7413-7A11-33D6-AC7F-6B546E251D71}"/>
              </a:ext>
            </a:extLst>
          </p:cNvPr>
          <p:cNvSpPr>
            <a:spLocks noGrp="1"/>
          </p:cNvSpPr>
          <p:nvPr>
            <p:ph type="dt" sz="half" idx="10"/>
          </p:nvPr>
        </p:nvSpPr>
        <p:spPr/>
        <p:txBody>
          <a:bodyPr/>
          <a:lstStyle/>
          <a:p>
            <a:fld id="{CFD7D350-9B6E-4F0B-8EC3-B9F346CA6FAA}" type="datetime1">
              <a:rPr lang="de-DE" smtClean="0"/>
              <a:t>07.07.2026</a:t>
            </a:fld>
            <a:endParaRPr lang="de-DE"/>
          </a:p>
        </p:txBody>
      </p:sp>
      <p:sp>
        <p:nvSpPr>
          <p:cNvPr id="8" name="Fußzeilenplatzhalter 7">
            <a:extLst>
              <a:ext uri="{FF2B5EF4-FFF2-40B4-BE49-F238E27FC236}">
                <a16:creationId xmlns:a16="http://schemas.microsoft.com/office/drawing/2014/main" id="{249EE337-7828-DC65-2530-527F72BE245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35B5319-B5A1-DE32-46F4-A983703F7208}"/>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116873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E6C1F-820F-22DB-EE08-C093B03E423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D60FDE5-76C8-9225-9A66-30D7BA16226D}"/>
              </a:ext>
            </a:extLst>
          </p:cNvPr>
          <p:cNvSpPr>
            <a:spLocks noGrp="1"/>
          </p:cNvSpPr>
          <p:nvPr>
            <p:ph type="dt" sz="half" idx="10"/>
          </p:nvPr>
        </p:nvSpPr>
        <p:spPr/>
        <p:txBody>
          <a:bodyPr/>
          <a:lstStyle/>
          <a:p>
            <a:fld id="{13022E1D-9891-4251-A08C-82670D79405D}" type="datetime1">
              <a:rPr lang="de-DE" smtClean="0"/>
              <a:t>07.07.2026</a:t>
            </a:fld>
            <a:endParaRPr lang="de-DE"/>
          </a:p>
        </p:txBody>
      </p:sp>
      <p:sp>
        <p:nvSpPr>
          <p:cNvPr id="4" name="Fußzeilenplatzhalter 3">
            <a:extLst>
              <a:ext uri="{FF2B5EF4-FFF2-40B4-BE49-F238E27FC236}">
                <a16:creationId xmlns:a16="http://schemas.microsoft.com/office/drawing/2014/main" id="{E060FD59-93D2-AE16-93F5-5D1BF78D06D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D551C37-490F-75B1-4842-345F0C52F3FA}"/>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364103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B860D8E-8D68-26D0-F0AE-194B1A036880}"/>
              </a:ext>
            </a:extLst>
          </p:cNvPr>
          <p:cNvSpPr>
            <a:spLocks noGrp="1"/>
          </p:cNvSpPr>
          <p:nvPr>
            <p:ph type="dt" sz="half" idx="10"/>
          </p:nvPr>
        </p:nvSpPr>
        <p:spPr/>
        <p:txBody>
          <a:bodyPr/>
          <a:lstStyle/>
          <a:p>
            <a:fld id="{D20697DE-06D4-4424-9913-D24AC241DAB5}" type="datetime1">
              <a:rPr lang="de-DE" smtClean="0"/>
              <a:t>07.07.2026</a:t>
            </a:fld>
            <a:endParaRPr lang="de-DE"/>
          </a:p>
        </p:txBody>
      </p:sp>
      <p:sp>
        <p:nvSpPr>
          <p:cNvPr id="3" name="Fußzeilenplatzhalter 2">
            <a:extLst>
              <a:ext uri="{FF2B5EF4-FFF2-40B4-BE49-F238E27FC236}">
                <a16:creationId xmlns:a16="http://schemas.microsoft.com/office/drawing/2014/main" id="{3340B7C0-1AA9-644F-50BE-924F7206F64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E613645-7F77-F229-810D-4AB288F92067}"/>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221387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70987-6DCD-0511-67E7-7BB4DE38166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6D50671-E304-6A64-CCF1-7DAC8199D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705F5A6-BD21-38D1-2451-2BBAD28AC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649179-E5F1-E45A-580E-EC63FBF92B02}"/>
              </a:ext>
            </a:extLst>
          </p:cNvPr>
          <p:cNvSpPr>
            <a:spLocks noGrp="1"/>
          </p:cNvSpPr>
          <p:nvPr>
            <p:ph type="dt" sz="half" idx="10"/>
          </p:nvPr>
        </p:nvSpPr>
        <p:spPr/>
        <p:txBody>
          <a:bodyPr/>
          <a:lstStyle/>
          <a:p>
            <a:fld id="{99CD23C4-DF0E-4E84-9B36-8AD34F6DBA3C}" type="datetime1">
              <a:rPr lang="de-DE" smtClean="0"/>
              <a:t>07.07.2026</a:t>
            </a:fld>
            <a:endParaRPr lang="de-DE"/>
          </a:p>
        </p:txBody>
      </p:sp>
      <p:sp>
        <p:nvSpPr>
          <p:cNvPr id="6" name="Fußzeilenplatzhalter 5">
            <a:extLst>
              <a:ext uri="{FF2B5EF4-FFF2-40B4-BE49-F238E27FC236}">
                <a16:creationId xmlns:a16="http://schemas.microsoft.com/office/drawing/2014/main" id="{7958CDEB-D280-F8C0-4436-5077D2EBE1D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A21A3B-BC8F-FB82-9D67-C76FA73D63A5}"/>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24380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AA238-A8D2-3E33-9927-32E0D2C8D41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8CFAD72-6198-343F-B6A3-1E596B047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D8314C4-FE41-C3B2-D21A-4F0B3977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7E76BA9-C183-D1F9-5FEE-391D5F04B857}"/>
              </a:ext>
            </a:extLst>
          </p:cNvPr>
          <p:cNvSpPr>
            <a:spLocks noGrp="1"/>
          </p:cNvSpPr>
          <p:nvPr>
            <p:ph type="dt" sz="half" idx="10"/>
          </p:nvPr>
        </p:nvSpPr>
        <p:spPr/>
        <p:txBody>
          <a:bodyPr/>
          <a:lstStyle/>
          <a:p>
            <a:fld id="{C1C4C0B3-04B3-4B7D-96F7-2949795C566D}" type="datetime1">
              <a:rPr lang="de-DE" smtClean="0"/>
              <a:t>07.07.2026</a:t>
            </a:fld>
            <a:endParaRPr lang="de-DE"/>
          </a:p>
        </p:txBody>
      </p:sp>
      <p:sp>
        <p:nvSpPr>
          <p:cNvPr id="6" name="Fußzeilenplatzhalter 5">
            <a:extLst>
              <a:ext uri="{FF2B5EF4-FFF2-40B4-BE49-F238E27FC236}">
                <a16:creationId xmlns:a16="http://schemas.microsoft.com/office/drawing/2014/main" id="{108A6E98-1E21-7B04-A09C-AFCFB2F892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9591395-3853-9618-8232-72974B03C69A}"/>
              </a:ext>
            </a:extLst>
          </p:cNvPr>
          <p:cNvSpPr>
            <a:spLocks noGrp="1"/>
          </p:cNvSpPr>
          <p:nvPr>
            <p:ph type="sldNum" sz="quarter" idx="12"/>
          </p:nvPr>
        </p:nvSpPr>
        <p:spPr/>
        <p:txBody>
          <a:bodyPr/>
          <a:lstStyle/>
          <a:p>
            <a:fld id="{EFB4BD1C-8877-4B28-A0D2-8103A7A6DC50}" type="slidenum">
              <a:rPr lang="de-DE" smtClean="0"/>
              <a:t>‹Nr.›</a:t>
            </a:fld>
            <a:endParaRPr lang="de-DE"/>
          </a:p>
        </p:txBody>
      </p:sp>
    </p:spTree>
    <p:extLst>
      <p:ext uri="{BB962C8B-B14F-4D97-AF65-F5344CB8AC3E}">
        <p14:creationId xmlns:p14="http://schemas.microsoft.com/office/powerpoint/2010/main" val="15998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5B3B4DC-4E3E-C351-B071-FBFA9C804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762CE08-8E69-F651-33CF-3CEC263C0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D67E5B-FF00-79CE-C36C-F63DBBD27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1734E0-10BF-49E5-BA52-8DFFB99661E1}" type="datetime1">
              <a:rPr lang="de-DE" smtClean="0"/>
              <a:t>07.07.2026</a:t>
            </a:fld>
            <a:endParaRPr lang="de-DE"/>
          </a:p>
        </p:txBody>
      </p:sp>
      <p:sp>
        <p:nvSpPr>
          <p:cNvPr id="5" name="Fußzeilenplatzhalter 4">
            <a:extLst>
              <a:ext uri="{FF2B5EF4-FFF2-40B4-BE49-F238E27FC236}">
                <a16:creationId xmlns:a16="http://schemas.microsoft.com/office/drawing/2014/main" id="{D9735F03-9152-D794-1533-A20B6807A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3F4F3778-421A-6091-558C-6043B9B3B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4BD1C-8877-4B28-A0D2-8103A7A6DC50}" type="slidenum">
              <a:rPr lang="de-DE" smtClean="0"/>
              <a:t>‹Nr.›</a:t>
            </a:fld>
            <a:endParaRPr lang="de-DE"/>
          </a:p>
        </p:txBody>
      </p:sp>
    </p:spTree>
    <p:extLst>
      <p:ext uri="{BB962C8B-B14F-4D97-AF65-F5344CB8AC3E}">
        <p14:creationId xmlns:p14="http://schemas.microsoft.com/office/powerpoint/2010/main" val="122794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CBA3-F14A-AE9A-21B2-5A42A8E020EA}"/>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836F9F45-3613-A03C-D95F-6B194963484F}"/>
              </a:ext>
            </a:extLst>
          </p:cNvPr>
          <p:cNvSpPr txBox="1">
            <a:spLocks noChangeArrowheads="1"/>
          </p:cNvSpPr>
          <p:nvPr/>
        </p:nvSpPr>
        <p:spPr bwMode="auto">
          <a:xfrm>
            <a:off x="2593273" y="5487074"/>
            <a:ext cx="75961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solidFill>
                  <a:srgbClr val="FF0000"/>
                </a:solidFill>
                <a:latin typeface="Arial Rounded MT Bold" charset="0"/>
              </a:rPr>
              <a:t>Benötigte Arbeitsmittel:</a:t>
            </a:r>
          </a:p>
          <a:p>
            <a:pPr eaLnBrk="1" hangingPunct="1"/>
            <a:r>
              <a:rPr lang="de-DE" sz="1800" dirty="0">
                <a:solidFill>
                  <a:srgbClr val="000000"/>
                </a:solidFill>
                <a:latin typeface="Arial Rounded MT Bold" panose="020F0704030504030204" pitchFamily="34" charset="0"/>
              </a:rPr>
              <a:t>Koffer mit kompletter Kleidung </a:t>
            </a:r>
          </a:p>
        </p:txBody>
      </p:sp>
      <p:sp>
        <p:nvSpPr>
          <p:cNvPr id="17" name="Textfeld 16">
            <a:extLst>
              <a:ext uri="{FF2B5EF4-FFF2-40B4-BE49-F238E27FC236}">
                <a16:creationId xmlns:a16="http://schemas.microsoft.com/office/drawing/2014/main" id="{564191AE-C8A0-C087-AC1D-4EFB36DEF64D}"/>
              </a:ext>
            </a:extLst>
          </p:cNvPr>
          <p:cNvSpPr txBox="1"/>
          <p:nvPr/>
        </p:nvSpPr>
        <p:spPr>
          <a:xfrm>
            <a:off x="3196228" y="2759996"/>
            <a:ext cx="6390278" cy="1077218"/>
          </a:xfrm>
          <a:prstGeom prst="rect">
            <a:avLst/>
          </a:prstGeom>
          <a:noFill/>
        </p:spPr>
        <p:txBody>
          <a:bodyPr wrap="square" rtlCol="0">
            <a:spAutoFit/>
          </a:bodyPr>
          <a:lstStyle/>
          <a:p>
            <a:r>
              <a:rPr lang="de-DE" sz="3200" dirty="0">
                <a:solidFill>
                  <a:srgbClr val="000090"/>
                </a:solidFill>
                <a:latin typeface="Arial Rounded MT Bold"/>
                <a:cs typeface="Arial Rounded MT Bold"/>
              </a:rPr>
              <a:t>Unser Monatsthema: </a:t>
            </a:r>
          </a:p>
          <a:p>
            <a:r>
              <a:rPr lang="de-DE" sz="3200" dirty="0">
                <a:solidFill>
                  <a:srgbClr val="FF8000"/>
                </a:solidFill>
                <a:latin typeface="Arial Rounded MT Bold"/>
                <a:cs typeface="Arial Rounded MT Bold"/>
              </a:rPr>
              <a:t>Salate </a:t>
            </a:r>
            <a:r>
              <a:rPr lang="de-DE" sz="3200">
                <a:solidFill>
                  <a:srgbClr val="FF8000"/>
                </a:solidFill>
                <a:latin typeface="Arial Rounded MT Bold"/>
                <a:cs typeface="Arial Rounded MT Bold"/>
              </a:rPr>
              <a:t>und Smoothie</a:t>
            </a:r>
            <a:endParaRPr lang="de-DE" sz="3200" dirty="0">
              <a:solidFill>
                <a:srgbClr val="FF8000"/>
              </a:solidFill>
              <a:latin typeface="Arial Rounded MT Bold"/>
              <a:cs typeface="Arial Rounded MT Bold"/>
            </a:endParaRPr>
          </a:p>
        </p:txBody>
      </p:sp>
      <p:pic>
        <p:nvPicPr>
          <p:cNvPr id="2" name="Grafik 1">
            <a:extLst>
              <a:ext uri="{FF2B5EF4-FFF2-40B4-BE49-F238E27FC236}">
                <a16:creationId xmlns:a16="http://schemas.microsoft.com/office/drawing/2014/main" id="{1A53F4D7-D7EB-9F28-D643-61B8059B786E}"/>
              </a:ext>
            </a:extLst>
          </p:cNvPr>
          <p:cNvPicPr>
            <a:picLocks noChangeAspect="1"/>
          </p:cNvPicPr>
          <p:nvPr/>
        </p:nvPicPr>
        <p:blipFill>
          <a:blip r:embed="rId2"/>
          <a:stretch>
            <a:fillRect/>
          </a:stretch>
        </p:blipFill>
        <p:spPr>
          <a:xfrm>
            <a:off x="10047257" y="94471"/>
            <a:ext cx="1868821" cy="1477327"/>
          </a:xfrm>
          <a:prstGeom prst="rect">
            <a:avLst/>
          </a:prstGeom>
        </p:spPr>
      </p:pic>
      <p:sp>
        <p:nvSpPr>
          <p:cNvPr id="3" name="Textfeld 2">
            <a:extLst>
              <a:ext uri="{FF2B5EF4-FFF2-40B4-BE49-F238E27FC236}">
                <a16:creationId xmlns:a16="http://schemas.microsoft.com/office/drawing/2014/main" id="{10A0DA44-0C3F-F65C-76DF-992CA21484E7}"/>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9D5BE60A-2F91-371F-DD42-ED8A2293DA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5922" y="247266"/>
            <a:ext cx="3338844" cy="1171739"/>
          </a:xfrm>
          <a:prstGeom prst="rect">
            <a:avLst/>
          </a:prstGeom>
        </p:spPr>
      </p:pic>
      <p:sp>
        <p:nvSpPr>
          <p:cNvPr id="4" name="Foliennummernplatzhalter 3">
            <a:extLst>
              <a:ext uri="{FF2B5EF4-FFF2-40B4-BE49-F238E27FC236}">
                <a16:creationId xmlns:a16="http://schemas.microsoft.com/office/drawing/2014/main" id="{1767CF6F-BB0C-7ADB-1933-E10C9A827DCD}"/>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1</a:t>
            </a:fld>
            <a:endParaRPr lang="de-DE"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63944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AD7D-6B92-8E8F-966D-39B1CDB9186E}"/>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E6651CD7-CF99-CF56-4658-A2AAABAD5798}"/>
              </a:ext>
            </a:extLst>
          </p:cNvPr>
          <p:cNvSpPr txBox="1">
            <a:spLocks noChangeArrowheads="1"/>
          </p:cNvSpPr>
          <p:nvPr/>
        </p:nvSpPr>
        <p:spPr bwMode="auto">
          <a:xfrm>
            <a:off x="1433978" y="2602481"/>
            <a:ext cx="984443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latin typeface="Arial Rounded MT Bold" charset="0"/>
              </a:rPr>
              <a:t>Rezept für das Joghurt-Dressing:</a:t>
            </a:r>
          </a:p>
          <a:p>
            <a:pPr eaLnBrk="1" hangingPunct="1"/>
            <a:endParaRPr lang="de-DE" sz="1800" b="1" dirty="0">
              <a:latin typeface="Arial Rounded MT Bold" charset="0"/>
            </a:endParaRPr>
          </a:p>
          <a:p>
            <a:pPr eaLnBrk="1" hangingPunct="1"/>
            <a:r>
              <a:rPr lang="de-DE" sz="1800" dirty="0">
                <a:latin typeface="Arial Rounded MT Bold" charset="0"/>
              </a:rPr>
              <a:t>Naturjoghurt 16 EL</a:t>
            </a:r>
          </a:p>
          <a:p>
            <a:pPr eaLnBrk="1" hangingPunct="1"/>
            <a:r>
              <a:rPr lang="de-DE" sz="1800" dirty="0">
                <a:latin typeface="Arial Rounded MT Bold" charset="0"/>
              </a:rPr>
              <a:t>Balsamico Bianco 5-6 EL</a:t>
            </a:r>
          </a:p>
          <a:p>
            <a:pPr eaLnBrk="1" hangingPunct="1"/>
            <a:r>
              <a:rPr lang="de-DE" sz="1800" dirty="0">
                <a:latin typeface="Arial Rounded MT Bold" charset="0"/>
              </a:rPr>
              <a:t>Olivenöl 2-3 EL</a:t>
            </a:r>
          </a:p>
          <a:p>
            <a:pPr eaLnBrk="1" hangingPunct="1"/>
            <a:r>
              <a:rPr lang="de-DE" sz="1800" dirty="0">
                <a:latin typeface="Arial Rounded MT Bold" charset="0"/>
              </a:rPr>
              <a:t>Zitronensaft 2-3 EL</a:t>
            </a:r>
          </a:p>
          <a:p>
            <a:pPr eaLnBrk="1" hangingPunct="1"/>
            <a:r>
              <a:rPr lang="de-DE" sz="1800" dirty="0">
                <a:latin typeface="Arial Rounded MT Bold" charset="0"/>
              </a:rPr>
              <a:t>Salz und Pfeffer</a:t>
            </a:r>
          </a:p>
          <a:p>
            <a:pPr eaLnBrk="1" hangingPunct="1"/>
            <a:endParaRPr lang="de-DE" sz="1200" b="1" u="sng" dirty="0">
              <a:latin typeface="Arial Rounded MT Bold" charset="0"/>
            </a:endParaRPr>
          </a:p>
          <a:p>
            <a:pPr eaLnBrk="1" hangingPunct="1"/>
            <a:r>
              <a:rPr lang="de-DE" sz="1200" b="1" u="sng" dirty="0">
                <a:latin typeface="Arial Rounded MT Bold" charset="0"/>
              </a:rPr>
              <a:t>Zubereitung:</a:t>
            </a:r>
          </a:p>
          <a:p>
            <a:pPr eaLnBrk="1" hangingPunct="1"/>
            <a:endParaRPr lang="de-DE" sz="1200" b="1" u="sng" dirty="0">
              <a:latin typeface="Arial Rounded MT Bold" charset="0"/>
            </a:endParaRPr>
          </a:p>
          <a:p>
            <a:pPr eaLnBrk="1" hangingPunct="1"/>
            <a:r>
              <a:rPr lang="de-DE" sz="1200" dirty="0">
                <a:latin typeface="Arial Rounded MT Bold" charset="0"/>
              </a:rPr>
              <a:t>Alle Zutaten in eine Schüssel geben und mit einem Löffel ein </a:t>
            </a:r>
          </a:p>
          <a:p>
            <a:pPr eaLnBrk="1" hangingPunct="1"/>
            <a:r>
              <a:rPr lang="de-DE" sz="1200" dirty="0">
                <a:latin typeface="Arial Rounded MT Bold" charset="0"/>
              </a:rPr>
              <a:t>Dressing anrühren</a:t>
            </a:r>
          </a:p>
          <a:p>
            <a:pPr eaLnBrk="1" hangingPunct="1"/>
            <a:endParaRPr lang="de-DE" sz="1200" b="1" u="sng" dirty="0">
              <a:latin typeface="Arial Rounded MT Bold" charset="0"/>
            </a:endParaRPr>
          </a:p>
          <a:p>
            <a:pPr eaLnBrk="1" hangingPunct="1"/>
            <a:r>
              <a:rPr lang="de-DE" sz="1800" dirty="0">
                <a:solidFill>
                  <a:srgbClr val="000000"/>
                </a:solidFill>
              </a:rPr>
              <a:t> </a:t>
            </a:r>
          </a:p>
        </p:txBody>
      </p:sp>
      <p:pic>
        <p:nvPicPr>
          <p:cNvPr id="2" name="Grafik 1">
            <a:extLst>
              <a:ext uri="{FF2B5EF4-FFF2-40B4-BE49-F238E27FC236}">
                <a16:creationId xmlns:a16="http://schemas.microsoft.com/office/drawing/2014/main" id="{3EAFFD6E-590A-4026-78B6-CD6E55EFD385}"/>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52C9E342-EE0C-1AFA-CEAB-516E0D12960F}"/>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2C2F3566-26FE-95AC-93C2-E8EC5120DF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4" name="Foliennummernplatzhalter 3">
            <a:extLst>
              <a:ext uri="{FF2B5EF4-FFF2-40B4-BE49-F238E27FC236}">
                <a16:creationId xmlns:a16="http://schemas.microsoft.com/office/drawing/2014/main" id="{27497363-4016-C49C-FDB7-A1B36C252D85}"/>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2</a:t>
            </a:fld>
            <a:endParaRPr lang="de-DE" dirty="0">
              <a:solidFill>
                <a:schemeClr val="tx1"/>
              </a:solidFill>
              <a:latin typeface="Arial Rounded MT Bold" panose="020F0704030504030204" pitchFamily="34" charset="0"/>
            </a:endParaRPr>
          </a:p>
        </p:txBody>
      </p:sp>
      <p:pic>
        <p:nvPicPr>
          <p:cNvPr id="10" name="Grafik 9">
            <a:extLst>
              <a:ext uri="{FF2B5EF4-FFF2-40B4-BE49-F238E27FC236}">
                <a16:creationId xmlns:a16="http://schemas.microsoft.com/office/drawing/2014/main" id="{7801CBCC-8196-DF79-A4BC-6292D5E1B413}"/>
              </a:ext>
            </a:extLst>
          </p:cNvPr>
          <p:cNvPicPr>
            <a:picLocks noChangeAspect="1"/>
          </p:cNvPicPr>
          <p:nvPr/>
        </p:nvPicPr>
        <p:blipFill>
          <a:blip r:embed="rId4"/>
          <a:stretch>
            <a:fillRect/>
          </a:stretch>
        </p:blipFill>
        <p:spPr>
          <a:xfrm>
            <a:off x="7566269" y="2182688"/>
            <a:ext cx="2479710" cy="3320290"/>
          </a:xfrm>
          <a:prstGeom prst="rect">
            <a:avLst/>
          </a:prstGeom>
        </p:spPr>
      </p:pic>
    </p:spTree>
    <p:extLst>
      <p:ext uri="{BB962C8B-B14F-4D97-AF65-F5344CB8AC3E}">
        <p14:creationId xmlns:p14="http://schemas.microsoft.com/office/powerpoint/2010/main" val="134858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36DD-5A8F-3458-B05C-AA249910C9EC}"/>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AA9C7644-5489-9DFD-7107-F6FC754698DC}"/>
              </a:ext>
            </a:extLst>
          </p:cNvPr>
          <p:cNvSpPr txBox="1">
            <a:spLocks noChangeArrowheads="1"/>
          </p:cNvSpPr>
          <p:nvPr/>
        </p:nvSpPr>
        <p:spPr bwMode="auto">
          <a:xfrm>
            <a:off x="1433978" y="1973346"/>
            <a:ext cx="9844438"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latin typeface="Arial Rounded MT Bold" charset="0"/>
              </a:rPr>
              <a:t>Rezept für das Balsamico-Senf-Honig-Dressing</a:t>
            </a:r>
          </a:p>
          <a:p>
            <a:pPr eaLnBrk="1" hangingPunct="1"/>
            <a:endParaRPr lang="de-DE" sz="1800" b="1" dirty="0">
              <a:latin typeface="Arial Rounded MT Bold" charset="0"/>
            </a:endParaRPr>
          </a:p>
          <a:p>
            <a:pPr eaLnBrk="1" hangingPunct="1"/>
            <a:r>
              <a:rPr lang="de-DE" sz="1800" dirty="0">
                <a:latin typeface="Arial Rounded MT Bold" charset="0"/>
              </a:rPr>
              <a:t>Olivenöl 200ml</a:t>
            </a:r>
          </a:p>
          <a:p>
            <a:pPr eaLnBrk="1" hangingPunct="1"/>
            <a:r>
              <a:rPr lang="de-DE" sz="1800" dirty="0">
                <a:latin typeface="Arial Rounded MT Bold" charset="0"/>
              </a:rPr>
              <a:t>Balsamico 80ml</a:t>
            </a:r>
          </a:p>
          <a:p>
            <a:pPr eaLnBrk="1" hangingPunct="1"/>
            <a:r>
              <a:rPr lang="de-DE" sz="1800" dirty="0">
                <a:latin typeface="Arial Rounded MT Bold" charset="0"/>
              </a:rPr>
              <a:t>Dijonsenf 8TL</a:t>
            </a:r>
          </a:p>
          <a:p>
            <a:pPr eaLnBrk="1" hangingPunct="1"/>
            <a:r>
              <a:rPr lang="de-DE" sz="1800" dirty="0">
                <a:latin typeface="Arial Rounded MT Bold" charset="0"/>
              </a:rPr>
              <a:t>Honig 8TL</a:t>
            </a:r>
          </a:p>
          <a:p>
            <a:pPr eaLnBrk="1" hangingPunct="1"/>
            <a:r>
              <a:rPr lang="de-DE" sz="1800" dirty="0">
                <a:latin typeface="Arial Rounded MT Bold" charset="0"/>
              </a:rPr>
              <a:t>Salz und Pfeffer</a:t>
            </a:r>
          </a:p>
          <a:p>
            <a:pPr eaLnBrk="1" hangingPunct="1"/>
            <a:endParaRPr lang="de-DE" sz="1800" dirty="0">
              <a:latin typeface="Arial Rounded MT Bold" charset="0"/>
            </a:endParaRPr>
          </a:p>
          <a:p>
            <a:pPr eaLnBrk="1" hangingPunct="1"/>
            <a:r>
              <a:rPr lang="de-DE" sz="1200" b="1" u="sng" dirty="0">
                <a:latin typeface="Arial Rounded MT Bold" charset="0"/>
              </a:rPr>
              <a:t>Zubereitung: </a:t>
            </a:r>
          </a:p>
          <a:p>
            <a:pPr eaLnBrk="1" hangingPunct="1"/>
            <a:endParaRPr lang="de-DE" sz="1200" b="1" u="sng" dirty="0">
              <a:latin typeface="Arial Rounded MT Bold" charset="0"/>
            </a:endParaRPr>
          </a:p>
          <a:p>
            <a:pPr eaLnBrk="1" hangingPunct="1"/>
            <a:r>
              <a:rPr lang="de-DE" sz="1200" dirty="0">
                <a:latin typeface="Arial Rounded MT Bold" charset="0"/>
              </a:rPr>
              <a:t>Alle Zutaten in ein Schälchen geben und gut verrühren, bis eine </a:t>
            </a:r>
          </a:p>
          <a:p>
            <a:pPr eaLnBrk="1" hangingPunct="1"/>
            <a:r>
              <a:rPr lang="de-DE" sz="1200" dirty="0">
                <a:latin typeface="Arial Rounded MT Bold" charset="0"/>
              </a:rPr>
              <a:t>cremige Konsistenz entstanden ist. Kurz vor dem Servieren auf den</a:t>
            </a:r>
          </a:p>
          <a:p>
            <a:pPr eaLnBrk="1" hangingPunct="1"/>
            <a:r>
              <a:rPr lang="de-DE" sz="1200" dirty="0">
                <a:latin typeface="Arial Rounded MT Bold" charset="0"/>
              </a:rPr>
              <a:t>Salat geben. </a:t>
            </a:r>
          </a:p>
          <a:p>
            <a:pPr eaLnBrk="1" hangingPunct="1"/>
            <a:endParaRPr lang="de-DE" sz="1200" b="1" u="sng" dirty="0">
              <a:latin typeface="Arial Rounded MT Bold" charset="0"/>
            </a:endParaRPr>
          </a:p>
          <a:p>
            <a:pPr eaLnBrk="1" hangingPunct="1"/>
            <a:r>
              <a:rPr lang="de-DE" sz="1200" b="1" u="sng" dirty="0">
                <a:latin typeface="Arial Rounded MT Bold" charset="0"/>
              </a:rPr>
              <a:t>Tipp: </a:t>
            </a:r>
          </a:p>
          <a:p>
            <a:pPr eaLnBrk="1" hangingPunct="1"/>
            <a:endParaRPr lang="de-DE" sz="1200" b="1" u="sng" dirty="0">
              <a:latin typeface="Arial Rounded MT Bold" charset="0"/>
            </a:endParaRPr>
          </a:p>
          <a:p>
            <a:pPr eaLnBrk="1" hangingPunct="1"/>
            <a:r>
              <a:rPr lang="de-DE" sz="1200" dirty="0">
                <a:latin typeface="Arial Rounded MT Bold" charset="0"/>
              </a:rPr>
              <a:t>Schmeckt am besten zu Rucola mit Tomaten, braunen Champignons und lecker frisch gehobeltem Parmesan, dazu frisches Baguette </a:t>
            </a:r>
          </a:p>
        </p:txBody>
      </p:sp>
      <p:pic>
        <p:nvPicPr>
          <p:cNvPr id="2" name="Grafik 1">
            <a:extLst>
              <a:ext uri="{FF2B5EF4-FFF2-40B4-BE49-F238E27FC236}">
                <a16:creationId xmlns:a16="http://schemas.microsoft.com/office/drawing/2014/main" id="{9100A445-A46A-96DB-C0C7-C3CA7C0DB9BC}"/>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52570785-2C4E-B43C-5581-C17C9E9909CE}"/>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17DF33A4-6539-3DC4-A2FC-ED245FA79A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7" name="Foliennummernplatzhalter 6">
            <a:extLst>
              <a:ext uri="{FF2B5EF4-FFF2-40B4-BE49-F238E27FC236}">
                <a16:creationId xmlns:a16="http://schemas.microsoft.com/office/drawing/2014/main" id="{BCCFD984-E74A-FDB6-CE07-F8CF03D9E101}"/>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3</a:t>
            </a:fld>
            <a:endParaRPr lang="de-DE" dirty="0">
              <a:solidFill>
                <a:schemeClr val="tx1"/>
              </a:solidFill>
              <a:latin typeface="Arial Rounded MT Bold" panose="020F0704030504030204" pitchFamily="34" charset="0"/>
            </a:endParaRPr>
          </a:p>
        </p:txBody>
      </p:sp>
      <p:pic>
        <p:nvPicPr>
          <p:cNvPr id="6" name="Grafik 5">
            <a:extLst>
              <a:ext uri="{FF2B5EF4-FFF2-40B4-BE49-F238E27FC236}">
                <a16:creationId xmlns:a16="http://schemas.microsoft.com/office/drawing/2014/main" id="{614A5C8A-65A9-819F-0E3B-36F932BAB7CF}"/>
              </a:ext>
            </a:extLst>
          </p:cNvPr>
          <p:cNvPicPr>
            <a:picLocks noChangeAspect="1"/>
          </p:cNvPicPr>
          <p:nvPr/>
        </p:nvPicPr>
        <p:blipFill>
          <a:blip r:embed="rId4"/>
          <a:stretch>
            <a:fillRect/>
          </a:stretch>
        </p:blipFill>
        <p:spPr>
          <a:xfrm>
            <a:off x="7522563" y="2342675"/>
            <a:ext cx="3235459" cy="2381593"/>
          </a:xfrm>
          <a:prstGeom prst="rect">
            <a:avLst/>
          </a:prstGeom>
        </p:spPr>
      </p:pic>
    </p:spTree>
    <p:extLst>
      <p:ext uri="{BB962C8B-B14F-4D97-AF65-F5344CB8AC3E}">
        <p14:creationId xmlns:p14="http://schemas.microsoft.com/office/powerpoint/2010/main" val="145930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6A56-22E5-2B4A-54A2-7166DE4113E8}"/>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1AE4FF1D-F7F6-6EDA-B24F-119D6ABCE4BA}"/>
              </a:ext>
            </a:extLst>
          </p:cNvPr>
          <p:cNvSpPr txBox="1">
            <a:spLocks noChangeArrowheads="1"/>
          </p:cNvSpPr>
          <p:nvPr/>
        </p:nvSpPr>
        <p:spPr bwMode="auto">
          <a:xfrm>
            <a:off x="1436833" y="1863452"/>
            <a:ext cx="984443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latin typeface="Arial Rounded MT Bold" charset="0"/>
              </a:rPr>
              <a:t>Rezept für den Erdbeer-Bananen-Smoothie :</a:t>
            </a:r>
          </a:p>
          <a:p>
            <a:pPr eaLnBrk="1" hangingPunct="1"/>
            <a:endParaRPr lang="de-DE" sz="1800" b="1" dirty="0">
              <a:latin typeface="Arial Rounded MT Bold" charset="0"/>
            </a:endParaRPr>
          </a:p>
          <a:p>
            <a:pPr eaLnBrk="1" hangingPunct="1"/>
            <a:r>
              <a:rPr lang="de-DE" sz="1800" dirty="0">
                <a:latin typeface="Arial Rounded MT Bold" charset="0"/>
              </a:rPr>
              <a:t>tiefgefrorene Erdbeeren 1125 g</a:t>
            </a:r>
          </a:p>
          <a:p>
            <a:pPr eaLnBrk="1" hangingPunct="1"/>
            <a:r>
              <a:rPr lang="de-DE" sz="1800" dirty="0">
                <a:latin typeface="Arial Rounded MT Bold" charset="0"/>
              </a:rPr>
              <a:t>Banane 15</a:t>
            </a:r>
          </a:p>
          <a:p>
            <a:pPr eaLnBrk="1" hangingPunct="1"/>
            <a:r>
              <a:rPr lang="de-DE" sz="1800" dirty="0">
                <a:latin typeface="Arial Rounded MT Bold" charset="0"/>
              </a:rPr>
              <a:t>Milch 3000ml</a:t>
            </a:r>
          </a:p>
          <a:p>
            <a:pPr eaLnBrk="1" hangingPunct="1"/>
            <a:r>
              <a:rPr lang="de-DE" sz="1800" dirty="0">
                <a:latin typeface="Arial Rounded MT Bold" charset="0"/>
              </a:rPr>
              <a:t>Eiswürfel 3-4</a:t>
            </a:r>
          </a:p>
          <a:p>
            <a:pPr eaLnBrk="1" hangingPunct="1"/>
            <a:endParaRPr lang="de-DE" sz="1800" dirty="0">
              <a:latin typeface="Arial Rounded MT Bold" charset="0"/>
            </a:endParaRPr>
          </a:p>
          <a:p>
            <a:pPr eaLnBrk="1" hangingPunct="1"/>
            <a:endParaRPr lang="de-DE" sz="1800" dirty="0">
              <a:latin typeface="Arial Rounded MT Bold" charset="0"/>
            </a:endParaRPr>
          </a:p>
          <a:p>
            <a:pPr eaLnBrk="1" hangingPunct="1"/>
            <a:endParaRPr lang="de-DE" sz="1800" dirty="0">
              <a:latin typeface="Arial Rounded MT Bold" charset="0"/>
            </a:endParaRPr>
          </a:p>
          <a:p>
            <a:pPr eaLnBrk="1" hangingPunct="1"/>
            <a:r>
              <a:rPr lang="de-DE" sz="1200" b="1" u="sng" dirty="0">
                <a:latin typeface="Arial Rounded MT Bold" charset="0"/>
              </a:rPr>
              <a:t>Zubereitung: </a:t>
            </a:r>
          </a:p>
          <a:p>
            <a:pPr eaLnBrk="1" hangingPunct="1"/>
            <a:endParaRPr lang="de-DE" sz="1200" dirty="0">
              <a:latin typeface="Arial Rounded MT Bold" charset="0"/>
            </a:endParaRPr>
          </a:p>
          <a:p>
            <a:pPr eaLnBrk="1" hangingPunct="1"/>
            <a:r>
              <a:rPr lang="de-DE" sz="1200" dirty="0">
                <a:latin typeface="Arial Rounded MT Bold" charset="0"/>
              </a:rPr>
              <a:t>Erdbeeren leicht antauen lassen, Bananen schälen und in kleine Stücke schneiden. </a:t>
            </a:r>
          </a:p>
          <a:p>
            <a:pPr eaLnBrk="1" hangingPunct="1"/>
            <a:r>
              <a:rPr lang="de-DE" sz="1200" dirty="0">
                <a:latin typeface="Arial Rounded MT Bold" charset="0"/>
              </a:rPr>
              <a:t>Alle Zutaten in eine Standmixer geben und cremig pürieren. Smoothie in Gläser und sofort servieren.</a:t>
            </a:r>
          </a:p>
          <a:p>
            <a:pPr eaLnBrk="1" hangingPunct="1"/>
            <a:endParaRPr lang="de-DE" sz="1200" dirty="0">
              <a:latin typeface="Arial Rounded MT Bold" charset="0"/>
            </a:endParaRPr>
          </a:p>
          <a:p>
            <a:pPr eaLnBrk="1" hangingPunct="1"/>
            <a:r>
              <a:rPr lang="de-DE" sz="1200" b="1" u="sng" dirty="0">
                <a:latin typeface="Arial Rounded MT Bold" charset="0"/>
              </a:rPr>
              <a:t>Nährwerte pro Glas:</a:t>
            </a:r>
            <a:r>
              <a:rPr lang="de-DE" sz="1200" b="1" dirty="0">
                <a:latin typeface="Arial Rounded MT Bold" charset="0"/>
              </a:rPr>
              <a:t> </a:t>
            </a:r>
          </a:p>
          <a:p>
            <a:pPr eaLnBrk="1" hangingPunct="1"/>
            <a:endParaRPr lang="de-DE" sz="1200" dirty="0">
              <a:latin typeface="Arial Rounded MT Bold" charset="0"/>
            </a:endParaRPr>
          </a:p>
          <a:p>
            <a:pPr eaLnBrk="1" hangingPunct="1"/>
            <a:r>
              <a:rPr lang="de-DE" sz="1200" dirty="0">
                <a:latin typeface="Arial Rounded MT Bold" charset="0"/>
              </a:rPr>
              <a:t>250 kcal		9 g Eiweiß		7 g Fett		37g Kohlenhydrate</a:t>
            </a:r>
          </a:p>
          <a:p>
            <a:pPr eaLnBrk="1" hangingPunct="1"/>
            <a:endParaRPr lang="de-DE" sz="1200" b="1" u="sng" dirty="0">
              <a:latin typeface="Arial Rounded MT Bold" charset="0"/>
            </a:endParaRPr>
          </a:p>
          <a:p>
            <a:pPr eaLnBrk="1" hangingPunct="1"/>
            <a:r>
              <a:rPr lang="de-DE" sz="1800" dirty="0">
                <a:solidFill>
                  <a:srgbClr val="000000"/>
                </a:solidFill>
              </a:rPr>
              <a:t> </a:t>
            </a:r>
          </a:p>
        </p:txBody>
      </p:sp>
      <p:pic>
        <p:nvPicPr>
          <p:cNvPr id="2" name="Grafik 1">
            <a:extLst>
              <a:ext uri="{FF2B5EF4-FFF2-40B4-BE49-F238E27FC236}">
                <a16:creationId xmlns:a16="http://schemas.microsoft.com/office/drawing/2014/main" id="{E7D7E60C-2FB6-BF8E-DBE9-27C2474370A8}"/>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984F77B6-2D2B-3CE2-A861-DDE8F9EE46A9}"/>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560D1F2C-465B-FF1B-A186-3CE4ED1E17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8" name="Foliennummernplatzhalter 7">
            <a:extLst>
              <a:ext uri="{FF2B5EF4-FFF2-40B4-BE49-F238E27FC236}">
                <a16:creationId xmlns:a16="http://schemas.microsoft.com/office/drawing/2014/main" id="{0D16BE33-B9A0-24A8-8A26-210A7E10D504}"/>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4</a:t>
            </a:fld>
            <a:endParaRPr lang="de-DE" dirty="0">
              <a:solidFill>
                <a:schemeClr val="tx1"/>
              </a:solidFill>
              <a:latin typeface="Arial Rounded MT Bold" panose="020F0704030504030204" pitchFamily="34" charset="0"/>
            </a:endParaRPr>
          </a:p>
        </p:txBody>
      </p:sp>
      <p:pic>
        <p:nvPicPr>
          <p:cNvPr id="6" name="Grafik 5">
            <a:extLst>
              <a:ext uri="{FF2B5EF4-FFF2-40B4-BE49-F238E27FC236}">
                <a16:creationId xmlns:a16="http://schemas.microsoft.com/office/drawing/2014/main" id="{204EB69C-CFAD-8EFA-41E1-80FDF1C3EC2E}"/>
              </a:ext>
            </a:extLst>
          </p:cNvPr>
          <p:cNvPicPr>
            <a:picLocks noChangeAspect="1"/>
          </p:cNvPicPr>
          <p:nvPr/>
        </p:nvPicPr>
        <p:blipFill>
          <a:blip r:embed="rId4"/>
          <a:stretch>
            <a:fillRect/>
          </a:stretch>
        </p:blipFill>
        <p:spPr>
          <a:xfrm>
            <a:off x="8822425" y="2232781"/>
            <a:ext cx="2191128" cy="1924952"/>
          </a:xfrm>
          <a:prstGeom prst="rect">
            <a:avLst/>
          </a:prstGeom>
        </p:spPr>
      </p:pic>
    </p:spTree>
    <p:extLst>
      <p:ext uri="{BB962C8B-B14F-4D97-AF65-F5344CB8AC3E}">
        <p14:creationId xmlns:p14="http://schemas.microsoft.com/office/powerpoint/2010/main" val="213020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A4FDA-856D-2BB1-3F4A-08BDDC967A19}"/>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15DB02E6-A919-0F1F-1510-1191BEB2E284}"/>
              </a:ext>
            </a:extLst>
          </p:cNvPr>
          <p:cNvSpPr txBox="1">
            <a:spLocks noChangeArrowheads="1"/>
          </p:cNvSpPr>
          <p:nvPr/>
        </p:nvSpPr>
        <p:spPr bwMode="auto">
          <a:xfrm>
            <a:off x="474808" y="1872977"/>
            <a:ext cx="8135792" cy="4862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b="1" dirty="0"/>
              <a:t>Salatsorten: Kleine Salatkunde</a:t>
            </a:r>
          </a:p>
          <a:p>
            <a:pPr eaLnBrk="1" hangingPunct="1"/>
            <a:endParaRPr lang="de-DE" sz="1800" b="1" dirty="0">
              <a:latin typeface="Arial Rounded MT Bold" charset="0"/>
            </a:endParaRPr>
          </a:p>
          <a:p>
            <a:pPr eaLnBrk="1" hangingPunct="1"/>
            <a:r>
              <a:rPr lang="de-DE" sz="1600" b="1" u="sng" dirty="0">
                <a:latin typeface="Arial Rounded MT Bold" charset="0"/>
              </a:rPr>
              <a:t>Eisbergsalat</a:t>
            </a:r>
          </a:p>
          <a:p>
            <a:pPr eaLnBrk="1" hangingPunct="1"/>
            <a:endParaRPr lang="de-DE" sz="1200" dirty="0">
              <a:latin typeface="Arial Rounded MT Bold" charset="0"/>
            </a:endParaRPr>
          </a:p>
          <a:p>
            <a:pPr eaLnBrk="1" hangingPunct="1"/>
            <a:r>
              <a:rPr lang="de-DE" sz="1400" dirty="0">
                <a:latin typeface="Arial Rounded MT Bold" charset="0"/>
              </a:rPr>
              <a:t>Der Star unter den Salaten. Seine unzähligen Fans lieben seine Vielseitigkeit und seine knackigen Blätter, die beim Draufbeißen krachen und wegen des hohen Wassergehalts herrlich erfrischen. Sein Name stammt aber von dem Eis, auf dem er früher während des langen Transportes aus seiner Heimat Nordamerika gelagert wurde. Heute wird Eisbergsalat auch in Deutschland angebaut (Mai bis Ende Oktober im Freiland). Er hält sich im Kühlschrank bis zu einer Woche. </a:t>
            </a:r>
          </a:p>
          <a:p>
            <a:pPr eaLnBrk="1" hangingPunct="1"/>
            <a:endParaRPr lang="de-DE" sz="1200" dirty="0">
              <a:latin typeface="Arial Rounded MT Bold" charset="0"/>
            </a:endParaRP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r>
              <a:rPr lang="de-DE" sz="1600" b="1" u="sng" dirty="0">
                <a:latin typeface="Arial Rounded MT Bold" charset="0"/>
              </a:rPr>
              <a:t>Kopfsalat</a:t>
            </a:r>
          </a:p>
          <a:p>
            <a:pPr eaLnBrk="1" hangingPunct="1"/>
            <a:endParaRPr lang="de-DE" sz="1200" dirty="0">
              <a:latin typeface="Arial Rounded MT Bold" charset="0"/>
            </a:endParaRPr>
          </a:p>
          <a:p>
            <a:pPr eaLnBrk="1" hangingPunct="1"/>
            <a:r>
              <a:rPr lang="de-DE" sz="1400" dirty="0">
                <a:latin typeface="Arial Rounded MT Bold" charset="0"/>
              </a:rPr>
              <a:t>Wird wegen seines milden Geschmacks und seiner zarten Blätter geliebt. Er enthält einen Wasseranteil von 95 Prozent. Im Freiland wächst er von Mai bis November. Kopfsalat wird schnell welk, hält im Kühlschrank höchstens ein bis zwei Tage.</a:t>
            </a:r>
          </a:p>
          <a:p>
            <a:pPr eaLnBrk="1" hangingPunct="1"/>
            <a:endParaRPr lang="de-DE" sz="1200" b="1" u="sng" dirty="0">
              <a:latin typeface="Arial Rounded MT Bold" charset="0"/>
            </a:endParaRPr>
          </a:p>
          <a:p>
            <a:pPr eaLnBrk="1" hangingPunct="1"/>
            <a:endParaRPr lang="de-DE" sz="1200" b="1" u="sng" dirty="0">
              <a:latin typeface="Arial Rounded MT Bold" charset="0"/>
            </a:endParaRPr>
          </a:p>
          <a:p>
            <a:pPr eaLnBrk="1" hangingPunct="1"/>
            <a:r>
              <a:rPr lang="de-DE" sz="1800" dirty="0">
                <a:solidFill>
                  <a:srgbClr val="000000"/>
                </a:solidFill>
              </a:rPr>
              <a:t> </a:t>
            </a:r>
          </a:p>
        </p:txBody>
      </p:sp>
      <p:pic>
        <p:nvPicPr>
          <p:cNvPr id="2" name="Grafik 1">
            <a:extLst>
              <a:ext uri="{FF2B5EF4-FFF2-40B4-BE49-F238E27FC236}">
                <a16:creationId xmlns:a16="http://schemas.microsoft.com/office/drawing/2014/main" id="{2882BD2C-79D0-A594-0145-A62B9B98A8EA}"/>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FCABD3F3-593F-5B29-A22A-DA35CA8E6BB4}"/>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1E8E5ABB-A9CF-0C6C-D1C7-5CA989A3BB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8" name="Foliennummernplatzhalter 7">
            <a:extLst>
              <a:ext uri="{FF2B5EF4-FFF2-40B4-BE49-F238E27FC236}">
                <a16:creationId xmlns:a16="http://schemas.microsoft.com/office/drawing/2014/main" id="{E1F8C753-C981-53BA-58AB-AB1D56AC92D1}"/>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5</a:t>
            </a:fld>
            <a:endParaRPr lang="de-DE" dirty="0">
              <a:solidFill>
                <a:schemeClr val="tx1"/>
              </a:solidFill>
              <a:latin typeface="Arial Rounded MT Bold" panose="020F0704030504030204" pitchFamily="34" charset="0"/>
            </a:endParaRPr>
          </a:p>
        </p:txBody>
      </p:sp>
      <p:pic>
        <p:nvPicPr>
          <p:cNvPr id="6" name="Grafik 5">
            <a:extLst>
              <a:ext uri="{FF2B5EF4-FFF2-40B4-BE49-F238E27FC236}">
                <a16:creationId xmlns:a16="http://schemas.microsoft.com/office/drawing/2014/main" id="{C1F9A9DE-D1C3-A5B8-8C73-1D3BA45DA03B}"/>
              </a:ext>
            </a:extLst>
          </p:cNvPr>
          <p:cNvPicPr>
            <a:picLocks noChangeAspect="1"/>
          </p:cNvPicPr>
          <p:nvPr/>
        </p:nvPicPr>
        <p:blipFill>
          <a:blip r:embed="rId4"/>
          <a:stretch>
            <a:fillRect/>
          </a:stretch>
        </p:blipFill>
        <p:spPr>
          <a:xfrm>
            <a:off x="9405749" y="4479876"/>
            <a:ext cx="1948049" cy="1643445"/>
          </a:xfrm>
          <a:prstGeom prst="rect">
            <a:avLst/>
          </a:prstGeom>
        </p:spPr>
      </p:pic>
      <p:pic>
        <p:nvPicPr>
          <p:cNvPr id="10" name="Grafik 9">
            <a:extLst>
              <a:ext uri="{FF2B5EF4-FFF2-40B4-BE49-F238E27FC236}">
                <a16:creationId xmlns:a16="http://schemas.microsoft.com/office/drawing/2014/main" id="{77BB4576-3371-BFBD-DCED-B91DD78EA488}"/>
              </a:ext>
            </a:extLst>
          </p:cNvPr>
          <p:cNvPicPr>
            <a:picLocks noChangeAspect="1"/>
          </p:cNvPicPr>
          <p:nvPr/>
        </p:nvPicPr>
        <p:blipFill>
          <a:blip r:embed="rId5"/>
          <a:stretch>
            <a:fillRect/>
          </a:stretch>
        </p:blipFill>
        <p:spPr>
          <a:xfrm>
            <a:off x="9358168" y="2287234"/>
            <a:ext cx="2043209" cy="1676840"/>
          </a:xfrm>
          <a:prstGeom prst="rect">
            <a:avLst/>
          </a:prstGeom>
        </p:spPr>
      </p:pic>
    </p:spTree>
    <p:extLst>
      <p:ext uri="{BB962C8B-B14F-4D97-AF65-F5344CB8AC3E}">
        <p14:creationId xmlns:p14="http://schemas.microsoft.com/office/powerpoint/2010/main" val="26375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1D92-BCC4-E015-DE62-5AB8720531E5}"/>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68B4076F-EF55-4BE4-7722-172919BDED93}"/>
              </a:ext>
            </a:extLst>
          </p:cNvPr>
          <p:cNvSpPr txBox="1">
            <a:spLocks noChangeArrowheads="1"/>
          </p:cNvSpPr>
          <p:nvPr/>
        </p:nvSpPr>
        <p:spPr bwMode="auto">
          <a:xfrm>
            <a:off x="474808" y="1872977"/>
            <a:ext cx="8135792" cy="437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DE" sz="1800" b="1" dirty="0">
              <a:latin typeface="Arial Rounded MT Bold" charset="0"/>
            </a:endParaRPr>
          </a:p>
          <a:p>
            <a:pPr eaLnBrk="1" hangingPunct="1"/>
            <a:r>
              <a:rPr lang="de-DE" sz="1600" b="1" u="sng" dirty="0">
                <a:latin typeface="Arial Rounded MT Bold" charset="0"/>
              </a:rPr>
              <a:t>Römersalat (Romana)</a:t>
            </a:r>
          </a:p>
          <a:p>
            <a:pPr eaLnBrk="1" hangingPunct="1"/>
            <a:endParaRPr lang="de-DE" sz="1200" dirty="0">
              <a:latin typeface="Arial Rounded MT Bold" charset="0"/>
            </a:endParaRPr>
          </a:p>
          <a:p>
            <a:pPr eaLnBrk="1" hangingPunct="1"/>
            <a:r>
              <a:rPr lang="de-DE" sz="1400" dirty="0">
                <a:latin typeface="Arial Rounded MT Bold" charset="0"/>
              </a:rPr>
              <a:t>Der </a:t>
            </a:r>
            <a:r>
              <a:rPr lang="de-DE" sz="1400" dirty="0" err="1">
                <a:latin typeface="Arial Rounded MT Bold" charset="0"/>
              </a:rPr>
              <a:t>Caesar's</a:t>
            </a:r>
            <a:r>
              <a:rPr lang="de-DE" sz="1400" dirty="0">
                <a:latin typeface="Arial Rounded MT Bold" charset="0"/>
              </a:rPr>
              <a:t> Salad (für den die länglichen, dunkelgrünen Blätter mit der markanten weißen Rippe in Streifen geschnitten werden) hat ihn berühmt gemacht. Beliebt sind auch die zarten Romana-Salatherzen. Am besten schmeckt er aus dem Freiland (bei uns im Spätsommer). Römersalat enthält Vitamin A, C und Eisen.</a:t>
            </a: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r>
              <a:rPr lang="de-DE" sz="1600" b="1" u="sng" dirty="0">
                <a:latin typeface="Arial Rounded MT Bold" charset="0"/>
              </a:rPr>
              <a:t>Lollo (Rosso/Bionda)</a:t>
            </a:r>
          </a:p>
          <a:p>
            <a:pPr eaLnBrk="1" hangingPunct="1"/>
            <a:endParaRPr lang="de-DE" sz="1200" dirty="0">
              <a:latin typeface="Arial Rounded MT Bold" charset="0"/>
            </a:endParaRPr>
          </a:p>
          <a:p>
            <a:pPr eaLnBrk="1" hangingPunct="1"/>
            <a:r>
              <a:rPr lang="de-DE" sz="1400" dirty="0">
                <a:latin typeface="Arial Rounded MT Bold" charset="0"/>
              </a:rPr>
              <a:t>Den krausköpfigen Italiener gibt es dunkelrot mit grünen Stielen (Rosso) und grasgrün (Bionda). Beide Sorten haben einen herben Geschmack, wobei die dunkleren Blätter mehr sekundäre Pflanzenstoffe (sogenannte Anthocyane) enthalten, die als Fänger freier Radikale im Körper gelten. Hierzulande ein Sommersalat; im Winter wird er meist aus Italien importiert.</a:t>
            </a:r>
            <a:endParaRPr lang="de-DE" sz="1400" b="1" u="sng" dirty="0">
              <a:latin typeface="Arial Rounded MT Bold" charset="0"/>
            </a:endParaRPr>
          </a:p>
          <a:p>
            <a:pPr eaLnBrk="1" hangingPunct="1"/>
            <a:endParaRPr lang="de-DE" sz="1200" b="1" u="sng" dirty="0">
              <a:latin typeface="Arial Rounded MT Bold" charset="0"/>
            </a:endParaRPr>
          </a:p>
          <a:p>
            <a:pPr eaLnBrk="1" hangingPunct="1"/>
            <a:r>
              <a:rPr lang="de-DE" sz="1800" dirty="0">
                <a:solidFill>
                  <a:srgbClr val="000000"/>
                </a:solidFill>
              </a:rPr>
              <a:t> </a:t>
            </a:r>
          </a:p>
        </p:txBody>
      </p:sp>
      <p:pic>
        <p:nvPicPr>
          <p:cNvPr id="2" name="Grafik 1">
            <a:extLst>
              <a:ext uri="{FF2B5EF4-FFF2-40B4-BE49-F238E27FC236}">
                <a16:creationId xmlns:a16="http://schemas.microsoft.com/office/drawing/2014/main" id="{BC3ADCA9-9D99-5BF0-4395-E53D83772D5D}"/>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1157D1A1-38D4-D16E-6D12-33F5C2231710}"/>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F028A6B6-217F-3ACC-37B1-3FA0ABD7F2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8" name="Foliennummernplatzhalter 7">
            <a:extLst>
              <a:ext uri="{FF2B5EF4-FFF2-40B4-BE49-F238E27FC236}">
                <a16:creationId xmlns:a16="http://schemas.microsoft.com/office/drawing/2014/main" id="{D6C45CF7-C68E-E3AE-CA08-F60CD1873F4D}"/>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6</a:t>
            </a:fld>
            <a:endParaRPr lang="de-DE" dirty="0">
              <a:solidFill>
                <a:schemeClr val="tx1"/>
              </a:solidFill>
              <a:latin typeface="Arial Rounded MT Bold" panose="020F0704030504030204" pitchFamily="34" charset="0"/>
            </a:endParaRPr>
          </a:p>
        </p:txBody>
      </p:sp>
      <p:pic>
        <p:nvPicPr>
          <p:cNvPr id="7" name="Grafik 6">
            <a:extLst>
              <a:ext uri="{FF2B5EF4-FFF2-40B4-BE49-F238E27FC236}">
                <a16:creationId xmlns:a16="http://schemas.microsoft.com/office/drawing/2014/main" id="{C3D0B0B3-1815-5AB4-FCAB-9F2ED3435E9D}"/>
              </a:ext>
            </a:extLst>
          </p:cNvPr>
          <p:cNvPicPr>
            <a:picLocks noChangeAspect="1"/>
          </p:cNvPicPr>
          <p:nvPr/>
        </p:nvPicPr>
        <p:blipFill>
          <a:blip r:embed="rId4"/>
          <a:stretch>
            <a:fillRect/>
          </a:stretch>
        </p:blipFill>
        <p:spPr>
          <a:xfrm>
            <a:off x="9283040" y="3547649"/>
            <a:ext cx="1525875" cy="2586329"/>
          </a:xfrm>
          <a:prstGeom prst="rect">
            <a:avLst/>
          </a:prstGeom>
        </p:spPr>
      </p:pic>
      <p:pic>
        <p:nvPicPr>
          <p:cNvPr id="10" name="Grafik 9">
            <a:extLst>
              <a:ext uri="{FF2B5EF4-FFF2-40B4-BE49-F238E27FC236}">
                <a16:creationId xmlns:a16="http://schemas.microsoft.com/office/drawing/2014/main" id="{75707692-B1B0-D3B0-C2AF-F101A7E0A2D3}"/>
              </a:ext>
            </a:extLst>
          </p:cNvPr>
          <p:cNvPicPr>
            <a:picLocks noChangeAspect="1"/>
          </p:cNvPicPr>
          <p:nvPr/>
        </p:nvPicPr>
        <p:blipFill>
          <a:blip r:embed="rId5"/>
          <a:stretch>
            <a:fillRect/>
          </a:stretch>
        </p:blipFill>
        <p:spPr>
          <a:xfrm>
            <a:off x="9283040" y="1872977"/>
            <a:ext cx="1824130" cy="1233584"/>
          </a:xfrm>
          <a:prstGeom prst="rect">
            <a:avLst/>
          </a:prstGeom>
        </p:spPr>
      </p:pic>
    </p:spTree>
    <p:extLst>
      <p:ext uri="{BB962C8B-B14F-4D97-AF65-F5344CB8AC3E}">
        <p14:creationId xmlns:p14="http://schemas.microsoft.com/office/powerpoint/2010/main" val="241317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E1E0D-6A6D-DD53-E1E8-585352914DFC}"/>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30DDB573-55AC-3832-2CCF-F01F13CC611D}"/>
              </a:ext>
            </a:extLst>
          </p:cNvPr>
          <p:cNvSpPr txBox="1">
            <a:spLocks noChangeArrowheads="1"/>
          </p:cNvSpPr>
          <p:nvPr/>
        </p:nvSpPr>
        <p:spPr bwMode="auto">
          <a:xfrm>
            <a:off x="474808" y="1872977"/>
            <a:ext cx="8135792"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DE" sz="1800" b="1" dirty="0">
              <a:latin typeface="Arial Rounded MT Bold" charset="0"/>
            </a:endParaRPr>
          </a:p>
          <a:p>
            <a:pPr eaLnBrk="1" hangingPunct="1"/>
            <a:r>
              <a:rPr lang="de-DE" sz="1600" b="1" u="sng" dirty="0">
                <a:latin typeface="Arial Rounded MT Bold" charset="0"/>
              </a:rPr>
              <a:t>Eichblattsalat rot/grün</a:t>
            </a:r>
          </a:p>
          <a:p>
            <a:pPr eaLnBrk="1" hangingPunct="1"/>
            <a:endParaRPr lang="de-DE" sz="1200" dirty="0">
              <a:latin typeface="Arial Rounded MT Bold" charset="0"/>
            </a:endParaRPr>
          </a:p>
          <a:p>
            <a:pPr eaLnBrk="1" hangingPunct="1"/>
            <a:r>
              <a:rPr lang="de-DE" sz="1400" dirty="0">
                <a:latin typeface="Arial Rounded MT Bold" charset="0"/>
              </a:rPr>
              <a:t>Auf den ersten Blick hat er Ähnlichkeit mit dem Lollo, seine zarten Blätter sind jedoch gewellt statt gezackt und sehen denen der Amerikanischen Eiche ähnlich (daher auch der Name). Eichblattsalat lässt sich in Rot und Grün finden, beide mit leicht nussigem Geschmack und inzwischen auch aus Deutschland (Freiland ab Juni bis Herbst).</a:t>
            </a:r>
            <a:endParaRPr lang="de-DE" sz="1400" b="1" u="sng" dirty="0">
              <a:latin typeface="Arial Rounded MT Bold" charset="0"/>
            </a:endParaRP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r>
              <a:rPr lang="de-DE" sz="1600" b="1" u="sng" dirty="0">
                <a:latin typeface="Arial Rounded MT Bold" charset="0"/>
              </a:rPr>
              <a:t>Rucola</a:t>
            </a:r>
          </a:p>
          <a:p>
            <a:pPr eaLnBrk="1" hangingPunct="1"/>
            <a:endParaRPr lang="de-DE" sz="1600" b="1" u="sng" dirty="0">
              <a:latin typeface="Arial Rounded MT Bold" charset="0"/>
            </a:endParaRPr>
          </a:p>
          <a:p>
            <a:pPr eaLnBrk="1" hangingPunct="1"/>
            <a:r>
              <a:rPr lang="de-DE" sz="1400" dirty="0">
                <a:latin typeface="Arial Rounded MT Bold" charset="0"/>
              </a:rPr>
              <a:t>Die Rauke galt bei uns früher als Unkraut – bis italienisches Essen in den 80er Jahren die deutschen Küchen eroberte. Seine einzeln wachsenden, dunkelgrünen Blätter sind lang und schlank mit welligem Rand. Das nussige bis scharfe Aroma gibt einem bunten Salatteller ebenso Pep wie Pastagerichten oder Pizza. Freilandernte in Deutschland ab Juni.</a:t>
            </a:r>
          </a:p>
        </p:txBody>
      </p:sp>
      <p:pic>
        <p:nvPicPr>
          <p:cNvPr id="2" name="Grafik 1">
            <a:extLst>
              <a:ext uri="{FF2B5EF4-FFF2-40B4-BE49-F238E27FC236}">
                <a16:creationId xmlns:a16="http://schemas.microsoft.com/office/drawing/2014/main" id="{27CE7E62-1469-DCD3-A4FC-325AFE867BB3}"/>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9724407E-C286-BEEE-BD05-D11D03B9EE56}"/>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E1D65A46-D81D-EF3F-C4A1-D5735B988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8" name="Foliennummernplatzhalter 7">
            <a:extLst>
              <a:ext uri="{FF2B5EF4-FFF2-40B4-BE49-F238E27FC236}">
                <a16:creationId xmlns:a16="http://schemas.microsoft.com/office/drawing/2014/main" id="{A128B999-3B21-6223-F66A-EE8D53BBAECB}"/>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7</a:t>
            </a:fld>
            <a:endParaRPr lang="de-DE" dirty="0">
              <a:solidFill>
                <a:schemeClr val="tx1"/>
              </a:solidFill>
              <a:latin typeface="Arial Rounded MT Bold" panose="020F0704030504030204" pitchFamily="34" charset="0"/>
            </a:endParaRPr>
          </a:p>
        </p:txBody>
      </p:sp>
      <p:pic>
        <p:nvPicPr>
          <p:cNvPr id="7" name="Grafik 6">
            <a:extLst>
              <a:ext uri="{FF2B5EF4-FFF2-40B4-BE49-F238E27FC236}">
                <a16:creationId xmlns:a16="http://schemas.microsoft.com/office/drawing/2014/main" id="{9F29CFC5-16D1-85D3-6398-4EB51687E0AA}"/>
              </a:ext>
            </a:extLst>
          </p:cNvPr>
          <p:cNvPicPr>
            <a:picLocks noChangeAspect="1"/>
          </p:cNvPicPr>
          <p:nvPr/>
        </p:nvPicPr>
        <p:blipFill>
          <a:blip r:embed="rId4"/>
          <a:stretch>
            <a:fillRect/>
          </a:stretch>
        </p:blipFill>
        <p:spPr>
          <a:xfrm>
            <a:off x="9084588" y="2264668"/>
            <a:ext cx="2333951" cy="1247949"/>
          </a:xfrm>
          <a:prstGeom prst="rect">
            <a:avLst/>
          </a:prstGeom>
        </p:spPr>
      </p:pic>
      <p:pic>
        <p:nvPicPr>
          <p:cNvPr id="10" name="Grafik 9">
            <a:extLst>
              <a:ext uri="{FF2B5EF4-FFF2-40B4-BE49-F238E27FC236}">
                <a16:creationId xmlns:a16="http://schemas.microsoft.com/office/drawing/2014/main" id="{7F36F684-E6E4-E1EC-D55A-D43B73C35035}"/>
              </a:ext>
            </a:extLst>
          </p:cNvPr>
          <p:cNvPicPr>
            <a:picLocks noChangeAspect="1"/>
          </p:cNvPicPr>
          <p:nvPr/>
        </p:nvPicPr>
        <p:blipFill>
          <a:blip r:embed="rId5"/>
          <a:stretch>
            <a:fillRect/>
          </a:stretch>
        </p:blipFill>
        <p:spPr>
          <a:xfrm>
            <a:off x="9243763" y="4321504"/>
            <a:ext cx="2110037" cy="1507973"/>
          </a:xfrm>
          <a:prstGeom prst="rect">
            <a:avLst/>
          </a:prstGeom>
        </p:spPr>
      </p:pic>
    </p:spTree>
    <p:extLst>
      <p:ext uri="{BB962C8B-B14F-4D97-AF65-F5344CB8AC3E}">
        <p14:creationId xmlns:p14="http://schemas.microsoft.com/office/powerpoint/2010/main" val="373810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591AE-6C22-F0E8-64F8-1F6C8C95E2F8}"/>
            </a:ext>
          </a:extLst>
        </p:cNvPr>
        <p:cNvGrpSpPr/>
        <p:nvPr/>
      </p:nvGrpSpPr>
      <p:grpSpPr>
        <a:xfrm>
          <a:off x="0" y="0"/>
          <a:ext cx="0" cy="0"/>
          <a:chOff x="0" y="0"/>
          <a:chExt cx="0" cy="0"/>
        </a:xfrm>
      </p:grpSpPr>
      <p:sp>
        <p:nvSpPr>
          <p:cNvPr id="17412" name="Textfeld 3">
            <a:extLst>
              <a:ext uri="{FF2B5EF4-FFF2-40B4-BE49-F238E27FC236}">
                <a16:creationId xmlns:a16="http://schemas.microsoft.com/office/drawing/2014/main" id="{E69B1E11-681A-9588-4939-8D3CA49E25B2}"/>
              </a:ext>
            </a:extLst>
          </p:cNvPr>
          <p:cNvSpPr txBox="1">
            <a:spLocks noChangeArrowheads="1"/>
          </p:cNvSpPr>
          <p:nvPr/>
        </p:nvSpPr>
        <p:spPr bwMode="auto">
          <a:xfrm>
            <a:off x="474808" y="1872977"/>
            <a:ext cx="8135792"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de-DE" sz="1800" b="1" dirty="0">
              <a:latin typeface="Arial Rounded MT Bold" charset="0"/>
            </a:endParaRPr>
          </a:p>
          <a:p>
            <a:pPr eaLnBrk="1" hangingPunct="1"/>
            <a:r>
              <a:rPr lang="de-DE" sz="1600" b="1" u="sng" dirty="0">
                <a:latin typeface="Arial Rounded MT Bold" charset="0"/>
              </a:rPr>
              <a:t>Chicorée</a:t>
            </a:r>
          </a:p>
          <a:p>
            <a:pPr eaLnBrk="1" hangingPunct="1"/>
            <a:endParaRPr lang="de-DE" sz="1200" dirty="0">
              <a:latin typeface="Arial Rounded MT Bold" charset="0"/>
            </a:endParaRPr>
          </a:p>
          <a:p>
            <a:pPr eaLnBrk="1" hangingPunct="1"/>
            <a:r>
              <a:rPr lang="de-DE" sz="1400" dirty="0">
                <a:latin typeface="Arial Rounded MT Bold" charset="0"/>
              </a:rPr>
              <a:t>Seine fast weißen Blätter mit der zartgelben Spitze bilden einen kompakten, länglichen Kopf, der kleiner ist als die meisten Kopfsalate. Der Winterklassiker (Ernte von Oktober bis April) enthält Kalium, Magnesium, Kalzium und Beta-Karotin. Chicorée schmeckt bitter-herb (vor allem der Strunk), die Bitterstoffe regen jedoch den Appetit an und fördern die Verdauung! Hält sich im Kühlschrank bis zu einer Woche.</a:t>
            </a:r>
            <a:endParaRPr lang="de-DE" sz="1400" b="1" u="sng" dirty="0">
              <a:latin typeface="Arial Rounded MT Bold" charset="0"/>
            </a:endParaRPr>
          </a:p>
          <a:p>
            <a:pPr eaLnBrk="1" hangingPunct="1"/>
            <a:endParaRPr lang="de-DE" sz="1400" b="1" u="sng" dirty="0">
              <a:latin typeface="Arial Rounded MT Bold" charset="0"/>
            </a:endParaRPr>
          </a:p>
          <a:p>
            <a:pPr eaLnBrk="1" hangingPunct="1"/>
            <a:endParaRPr lang="de-DE" sz="1600" b="1" u="sng" dirty="0">
              <a:latin typeface="Arial Rounded MT Bold" charset="0"/>
            </a:endParaRPr>
          </a:p>
          <a:p>
            <a:pPr eaLnBrk="1" hangingPunct="1"/>
            <a:endParaRPr lang="de-DE" sz="1600" b="1" u="sng" dirty="0">
              <a:latin typeface="Arial Rounded MT Bold" charset="0"/>
            </a:endParaRPr>
          </a:p>
          <a:p>
            <a:pPr eaLnBrk="1" hangingPunct="1"/>
            <a:r>
              <a:rPr lang="de-DE" sz="1600" b="1" u="sng" dirty="0">
                <a:latin typeface="Arial Rounded MT Bold" charset="0"/>
              </a:rPr>
              <a:t>Radicchio</a:t>
            </a:r>
            <a:endParaRPr lang="de-DE" sz="1200" dirty="0">
              <a:latin typeface="Arial Rounded MT Bold" charset="0"/>
            </a:endParaRPr>
          </a:p>
          <a:p>
            <a:pPr eaLnBrk="1" hangingPunct="1"/>
            <a:endParaRPr lang="de-DE" sz="1200" dirty="0">
              <a:latin typeface="Arial Rounded MT Bold" charset="0"/>
            </a:endParaRPr>
          </a:p>
          <a:p>
            <a:pPr eaLnBrk="1" hangingPunct="1"/>
            <a:r>
              <a:rPr lang="de-DE" sz="1400" dirty="0">
                <a:latin typeface="Arial Rounded MT Bold" charset="0"/>
              </a:rPr>
              <a:t>Sein runder Kopf mit den glatten, dunkelrot-weiß gemaserten Blättern hat Ähnlichkeit mit Kohl. Er hat ein intensives, bitter-herbes Aroma (das auch hier vor allem in den </a:t>
            </a:r>
            <a:r>
              <a:rPr lang="de-DE" sz="1400" dirty="0" err="1">
                <a:latin typeface="Arial Rounded MT Bold" charset="0"/>
              </a:rPr>
              <a:t>Strunken</a:t>
            </a:r>
            <a:r>
              <a:rPr lang="de-DE" sz="1400" dirty="0">
                <a:latin typeface="Arial Rounded MT Bold" charset="0"/>
              </a:rPr>
              <a:t> sitzt) und ergänzt dadurch prima mildere Sorten. Er enthält viele Mineralien, Vitamine und Eisen sowie sekundäre Pflanzenstoffe und wird bei uns in den Sommermonaten geerntet. Hält im Kühlschrank bis zu einer Woche.</a:t>
            </a:r>
            <a:endParaRPr lang="de-DE" sz="1400" dirty="0">
              <a:solidFill>
                <a:srgbClr val="000000"/>
              </a:solidFill>
            </a:endParaRPr>
          </a:p>
        </p:txBody>
      </p:sp>
      <p:pic>
        <p:nvPicPr>
          <p:cNvPr id="2" name="Grafik 1">
            <a:extLst>
              <a:ext uri="{FF2B5EF4-FFF2-40B4-BE49-F238E27FC236}">
                <a16:creationId xmlns:a16="http://schemas.microsoft.com/office/drawing/2014/main" id="{F76326A4-1778-F7F2-6EF9-D7836CD991EB}"/>
              </a:ext>
            </a:extLst>
          </p:cNvPr>
          <p:cNvPicPr>
            <a:picLocks noChangeAspect="1"/>
          </p:cNvPicPr>
          <p:nvPr/>
        </p:nvPicPr>
        <p:blipFill>
          <a:blip r:embed="rId2"/>
          <a:stretch>
            <a:fillRect/>
          </a:stretch>
        </p:blipFill>
        <p:spPr>
          <a:xfrm>
            <a:off x="10045979" y="94471"/>
            <a:ext cx="1868821" cy="1477327"/>
          </a:xfrm>
          <a:prstGeom prst="rect">
            <a:avLst/>
          </a:prstGeom>
        </p:spPr>
      </p:pic>
      <p:sp>
        <p:nvSpPr>
          <p:cNvPr id="3" name="Textfeld 2">
            <a:extLst>
              <a:ext uri="{FF2B5EF4-FFF2-40B4-BE49-F238E27FC236}">
                <a16:creationId xmlns:a16="http://schemas.microsoft.com/office/drawing/2014/main" id="{EE134A17-5326-8FB9-6DEC-3A1F566EE877}"/>
              </a:ext>
            </a:extLst>
          </p:cNvPr>
          <p:cNvSpPr txBox="1"/>
          <p:nvPr/>
        </p:nvSpPr>
        <p:spPr>
          <a:xfrm>
            <a:off x="3143672" y="833137"/>
            <a:ext cx="1728192" cy="369332"/>
          </a:xfrm>
          <a:prstGeom prst="rect">
            <a:avLst/>
          </a:prstGeom>
          <a:solidFill>
            <a:schemeClr val="bg1"/>
          </a:solidFill>
        </p:spPr>
        <p:txBody>
          <a:bodyPr wrap="square" rtlCol="0">
            <a:spAutoFit/>
          </a:bodyPr>
          <a:lstStyle/>
          <a:p>
            <a:endParaRPr lang="de-DE" dirty="0"/>
          </a:p>
        </p:txBody>
      </p:sp>
      <p:pic>
        <p:nvPicPr>
          <p:cNvPr id="5" name="Grafik 4">
            <a:extLst>
              <a:ext uri="{FF2B5EF4-FFF2-40B4-BE49-F238E27FC236}">
                <a16:creationId xmlns:a16="http://schemas.microsoft.com/office/drawing/2014/main" id="{1E2AA083-F638-BC20-BF56-C1CD3C8CA2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200" y="247266"/>
            <a:ext cx="3338844" cy="1171739"/>
          </a:xfrm>
          <a:prstGeom prst="rect">
            <a:avLst/>
          </a:prstGeom>
        </p:spPr>
      </p:pic>
      <p:sp>
        <p:nvSpPr>
          <p:cNvPr id="8" name="Foliennummernplatzhalter 7">
            <a:extLst>
              <a:ext uri="{FF2B5EF4-FFF2-40B4-BE49-F238E27FC236}">
                <a16:creationId xmlns:a16="http://schemas.microsoft.com/office/drawing/2014/main" id="{8CAC6CED-1B2A-2B0C-CCE4-A8E093063E2F}"/>
              </a:ext>
            </a:extLst>
          </p:cNvPr>
          <p:cNvSpPr>
            <a:spLocks noGrp="1"/>
          </p:cNvSpPr>
          <p:nvPr>
            <p:ph type="sldNum" sz="quarter" idx="12"/>
          </p:nvPr>
        </p:nvSpPr>
        <p:spPr/>
        <p:txBody>
          <a:bodyPr/>
          <a:lstStyle/>
          <a:p>
            <a:fld id="{EFB4BD1C-8877-4B28-A0D2-8103A7A6DC50}" type="slidenum">
              <a:rPr lang="de-DE" smtClean="0">
                <a:solidFill>
                  <a:schemeClr val="tx1"/>
                </a:solidFill>
                <a:latin typeface="Arial Rounded MT Bold" panose="020F0704030504030204" pitchFamily="34" charset="0"/>
              </a:rPr>
              <a:t>8</a:t>
            </a:fld>
            <a:endParaRPr lang="de-DE" dirty="0">
              <a:solidFill>
                <a:schemeClr val="tx1"/>
              </a:solidFill>
              <a:latin typeface="Arial Rounded MT Bold" panose="020F0704030504030204" pitchFamily="34" charset="0"/>
            </a:endParaRPr>
          </a:p>
        </p:txBody>
      </p:sp>
      <p:pic>
        <p:nvPicPr>
          <p:cNvPr id="6" name="Grafik 5">
            <a:extLst>
              <a:ext uri="{FF2B5EF4-FFF2-40B4-BE49-F238E27FC236}">
                <a16:creationId xmlns:a16="http://schemas.microsoft.com/office/drawing/2014/main" id="{735D5E89-F7C7-8E38-C09F-4EC3F64C5217}"/>
              </a:ext>
            </a:extLst>
          </p:cNvPr>
          <p:cNvPicPr>
            <a:picLocks noChangeAspect="1"/>
          </p:cNvPicPr>
          <p:nvPr/>
        </p:nvPicPr>
        <p:blipFill>
          <a:blip r:embed="rId4"/>
          <a:stretch>
            <a:fillRect/>
          </a:stretch>
        </p:blipFill>
        <p:spPr>
          <a:xfrm>
            <a:off x="9246597" y="4186968"/>
            <a:ext cx="1733792" cy="1876687"/>
          </a:xfrm>
          <a:prstGeom prst="rect">
            <a:avLst/>
          </a:prstGeom>
        </p:spPr>
      </p:pic>
      <p:pic>
        <p:nvPicPr>
          <p:cNvPr id="10" name="Grafik 9">
            <a:extLst>
              <a:ext uri="{FF2B5EF4-FFF2-40B4-BE49-F238E27FC236}">
                <a16:creationId xmlns:a16="http://schemas.microsoft.com/office/drawing/2014/main" id="{6588039A-8C1A-CB9D-3C57-C25B803E4AF4}"/>
              </a:ext>
            </a:extLst>
          </p:cNvPr>
          <p:cNvPicPr>
            <a:picLocks noChangeAspect="1"/>
          </p:cNvPicPr>
          <p:nvPr/>
        </p:nvPicPr>
        <p:blipFill>
          <a:blip r:embed="rId5"/>
          <a:stretch>
            <a:fillRect/>
          </a:stretch>
        </p:blipFill>
        <p:spPr>
          <a:xfrm>
            <a:off x="8998915" y="1900187"/>
            <a:ext cx="1981474" cy="1725325"/>
          </a:xfrm>
          <a:prstGeom prst="rect">
            <a:avLst/>
          </a:prstGeom>
        </p:spPr>
      </p:pic>
    </p:spTree>
    <p:extLst>
      <p:ext uri="{BB962C8B-B14F-4D97-AF65-F5344CB8AC3E}">
        <p14:creationId xmlns:p14="http://schemas.microsoft.com/office/powerpoint/2010/main" val="7374381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Breitbild</PresentationFormat>
  <Paragraphs>108</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Aptos</vt:lpstr>
      <vt:lpstr>Aptos Display</vt:lpstr>
      <vt:lpstr>Arial</vt:lpstr>
      <vt:lpstr>Arial Rounded MT 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Dennis Godzierz</dc:creator>
  <cp:lastModifiedBy>Dennis Godzierz</cp:lastModifiedBy>
  <cp:revision>20</cp:revision>
  <dcterms:created xsi:type="dcterms:W3CDTF">2026-05-18T10:02:10Z</dcterms:created>
  <dcterms:modified xsi:type="dcterms:W3CDTF">2026-07-07T13:00:29Z</dcterms:modified>
</cp:coreProperties>
</file>