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8" r:id="rId2"/>
    <p:sldId id="290" r:id="rId3"/>
    <p:sldId id="291" r:id="rId4"/>
    <p:sldId id="292" r:id="rId5"/>
    <p:sldId id="293" r:id="rId6"/>
    <p:sldId id="294" r:id="rId7"/>
    <p:sldId id="295" r:id="rId8"/>
    <p:sldId id="296" r:id="rId9"/>
    <p:sldId id="297"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1" d="100"/>
          <a:sy n="101" d="100"/>
        </p:scale>
        <p:origin x="8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B9794E-BD18-4823-9E22-FC5DC23F28F4}" type="datetimeFigureOut">
              <a:rPr lang="de-DE" smtClean="0"/>
              <a:t>08.10.2026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9B5D0-8AD6-44EE-A578-168DB43929D8}" type="slidenum">
              <a:rPr lang="de-DE" smtClean="0"/>
              <a:t>‹Nr.›</a:t>
            </a:fld>
            <a:endParaRPr lang="de-DE"/>
          </a:p>
        </p:txBody>
      </p:sp>
    </p:spTree>
    <p:extLst>
      <p:ext uri="{BB962C8B-B14F-4D97-AF65-F5344CB8AC3E}">
        <p14:creationId xmlns:p14="http://schemas.microsoft.com/office/powerpoint/2010/main" val="3447067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9D3DB-70BC-0835-2BD8-9ADDEE73E1F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2EF4440-8BEF-F7F8-DF02-84211E9D3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AD0C0B8-26C9-1426-E487-C0241ED8FC6F}"/>
              </a:ext>
            </a:extLst>
          </p:cNvPr>
          <p:cNvSpPr>
            <a:spLocks noGrp="1"/>
          </p:cNvSpPr>
          <p:nvPr>
            <p:ph type="dt" sz="half" idx="10"/>
          </p:nvPr>
        </p:nvSpPr>
        <p:spPr/>
        <p:txBody>
          <a:bodyPr/>
          <a:lstStyle/>
          <a:p>
            <a:fld id="{9F320745-C6E3-4497-859C-90D3071B8074}" type="datetime1">
              <a:rPr lang="de-DE" smtClean="0"/>
              <a:t>08.10.2026</a:t>
            </a:fld>
            <a:endParaRPr lang="de-DE"/>
          </a:p>
        </p:txBody>
      </p:sp>
      <p:sp>
        <p:nvSpPr>
          <p:cNvPr id="5" name="Fußzeilenplatzhalter 4">
            <a:extLst>
              <a:ext uri="{FF2B5EF4-FFF2-40B4-BE49-F238E27FC236}">
                <a16:creationId xmlns:a16="http://schemas.microsoft.com/office/drawing/2014/main" id="{0669F661-E4A2-65A2-A32A-D8F2A3D8B6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79B09C2-312F-3DD2-5255-63AC3770B8E8}"/>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1351273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499DDC-5DC6-D04F-1740-E5DB08D30F0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9E25D9B-930C-01FC-AC14-A188C71264D6}"/>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7894CD9-0A2C-38B0-0BB2-EB3453788BBD}"/>
              </a:ext>
            </a:extLst>
          </p:cNvPr>
          <p:cNvSpPr>
            <a:spLocks noGrp="1"/>
          </p:cNvSpPr>
          <p:nvPr>
            <p:ph type="dt" sz="half" idx="10"/>
          </p:nvPr>
        </p:nvSpPr>
        <p:spPr/>
        <p:txBody>
          <a:bodyPr/>
          <a:lstStyle/>
          <a:p>
            <a:fld id="{CC0A12A0-09AD-4437-B96B-D9A1E2116EC7}" type="datetime1">
              <a:rPr lang="de-DE" smtClean="0"/>
              <a:t>08.10.2026</a:t>
            </a:fld>
            <a:endParaRPr lang="de-DE"/>
          </a:p>
        </p:txBody>
      </p:sp>
      <p:sp>
        <p:nvSpPr>
          <p:cNvPr id="5" name="Fußzeilenplatzhalter 4">
            <a:extLst>
              <a:ext uri="{FF2B5EF4-FFF2-40B4-BE49-F238E27FC236}">
                <a16:creationId xmlns:a16="http://schemas.microsoft.com/office/drawing/2014/main" id="{7D23AFDE-5C80-D3C0-62C1-895C18275CF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4BFC833-AF07-D775-69CF-9933C4E06F0C}"/>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3288425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70C559-DAEB-021F-D5A8-96F656C35431}"/>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8C34B5C-66F2-782F-DBDC-1DD59C7521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6FE0659-3AA5-BB43-71BC-3E1A702DABBE}"/>
              </a:ext>
            </a:extLst>
          </p:cNvPr>
          <p:cNvSpPr>
            <a:spLocks noGrp="1"/>
          </p:cNvSpPr>
          <p:nvPr>
            <p:ph type="dt" sz="half" idx="10"/>
          </p:nvPr>
        </p:nvSpPr>
        <p:spPr/>
        <p:txBody>
          <a:bodyPr/>
          <a:lstStyle/>
          <a:p>
            <a:fld id="{A397CECF-28C6-4E6D-B3B1-29B8859E6F56}" type="datetime1">
              <a:rPr lang="de-DE" smtClean="0"/>
              <a:t>08.10.2026</a:t>
            </a:fld>
            <a:endParaRPr lang="de-DE"/>
          </a:p>
        </p:txBody>
      </p:sp>
      <p:sp>
        <p:nvSpPr>
          <p:cNvPr id="5" name="Fußzeilenplatzhalter 4">
            <a:extLst>
              <a:ext uri="{FF2B5EF4-FFF2-40B4-BE49-F238E27FC236}">
                <a16:creationId xmlns:a16="http://schemas.microsoft.com/office/drawing/2014/main" id="{0E1A62F1-00E2-FCBE-6090-CBBB5A3E053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F37757-5E57-46D9-22B4-E67184033829}"/>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43248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B69AEF-ABBC-2E9E-F8E2-98D9D8AC444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F94B894-55EF-3EAB-3639-4B7CEA77F08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A60AB05-50AE-6F05-BAE4-BD00318DABF0}"/>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9206CC8D-7459-76B7-7011-23BACD252EA8}"/>
              </a:ext>
            </a:extLst>
          </p:cNvPr>
          <p:cNvSpPr>
            <a:spLocks noGrp="1"/>
          </p:cNvSpPr>
          <p:nvPr>
            <p:ph type="dt" sz="half" idx="10"/>
          </p:nvPr>
        </p:nvSpPr>
        <p:spPr/>
        <p:txBody>
          <a:bodyPr/>
          <a:lstStyle/>
          <a:p>
            <a:fld id="{D7A9C1CF-8CF1-42F8-A71A-58791C095746}" type="datetime1">
              <a:rPr lang="de-DE" smtClean="0"/>
              <a:t>08.10.2026</a:t>
            </a:fld>
            <a:endParaRPr lang="de-DE"/>
          </a:p>
        </p:txBody>
      </p:sp>
      <p:sp>
        <p:nvSpPr>
          <p:cNvPr id="6" name="Fußzeilenplatzhalter 5">
            <a:extLst>
              <a:ext uri="{FF2B5EF4-FFF2-40B4-BE49-F238E27FC236}">
                <a16:creationId xmlns:a16="http://schemas.microsoft.com/office/drawing/2014/main" id="{6FDB88CB-CC42-D12A-A96A-2ADEAE097A8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0E2E5A9-7641-41AD-72C4-39563F09952A}"/>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2341614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F23072-A26E-4014-3FF9-C3F9B7C6BC7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2199D8F8-1516-6586-F046-D2516A3E44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AB091EF-0FF6-681F-8CE1-C1196BAD1F8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7FE77BE9-B98C-C16B-6742-8FC24F3B25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7C4D660-12C2-C232-91BC-B726F614B66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CBF7413-7A11-33D6-AC7F-6B546E251D71}"/>
              </a:ext>
            </a:extLst>
          </p:cNvPr>
          <p:cNvSpPr>
            <a:spLocks noGrp="1"/>
          </p:cNvSpPr>
          <p:nvPr>
            <p:ph type="dt" sz="half" idx="10"/>
          </p:nvPr>
        </p:nvSpPr>
        <p:spPr/>
        <p:txBody>
          <a:bodyPr/>
          <a:lstStyle/>
          <a:p>
            <a:fld id="{CFD7D350-9B6E-4F0B-8EC3-B9F346CA6FAA}" type="datetime1">
              <a:rPr lang="de-DE" smtClean="0"/>
              <a:t>08.10.2026</a:t>
            </a:fld>
            <a:endParaRPr lang="de-DE"/>
          </a:p>
        </p:txBody>
      </p:sp>
      <p:sp>
        <p:nvSpPr>
          <p:cNvPr id="8" name="Fußzeilenplatzhalter 7">
            <a:extLst>
              <a:ext uri="{FF2B5EF4-FFF2-40B4-BE49-F238E27FC236}">
                <a16:creationId xmlns:a16="http://schemas.microsoft.com/office/drawing/2014/main" id="{249EE337-7828-DC65-2530-527F72BE24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35B5319-B5A1-DE32-46F4-A983703F7208}"/>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1168732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BE6C1F-820F-22DB-EE08-C093B03E423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D60FDE5-76C8-9225-9A66-30D7BA16226D}"/>
              </a:ext>
            </a:extLst>
          </p:cNvPr>
          <p:cNvSpPr>
            <a:spLocks noGrp="1"/>
          </p:cNvSpPr>
          <p:nvPr>
            <p:ph type="dt" sz="half" idx="10"/>
          </p:nvPr>
        </p:nvSpPr>
        <p:spPr/>
        <p:txBody>
          <a:bodyPr/>
          <a:lstStyle/>
          <a:p>
            <a:fld id="{13022E1D-9891-4251-A08C-82670D79405D}" type="datetime1">
              <a:rPr lang="de-DE" smtClean="0"/>
              <a:t>08.10.2026</a:t>
            </a:fld>
            <a:endParaRPr lang="de-DE"/>
          </a:p>
        </p:txBody>
      </p:sp>
      <p:sp>
        <p:nvSpPr>
          <p:cNvPr id="4" name="Fußzeilenplatzhalter 3">
            <a:extLst>
              <a:ext uri="{FF2B5EF4-FFF2-40B4-BE49-F238E27FC236}">
                <a16:creationId xmlns:a16="http://schemas.microsoft.com/office/drawing/2014/main" id="{E060FD59-93D2-AE16-93F5-5D1BF78D06D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D551C37-490F-75B1-4842-345F0C52F3FA}"/>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3641032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B860D8E-8D68-26D0-F0AE-194B1A036880}"/>
              </a:ext>
            </a:extLst>
          </p:cNvPr>
          <p:cNvSpPr>
            <a:spLocks noGrp="1"/>
          </p:cNvSpPr>
          <p:nvPr>
            <p:ph type="dt" sz="half" idx="10"/>
          </p:nvPr>
        </p:nvSpPr>
        <p:spPr/>
        <p:txBody>
          <a:bodyPr/>
          <a:lstStyle/>
          <a:p>
            <a:fld id="{D20697DE-06D4-4424-9913-D24AC241DAB5}" type="datetime1">
              <a:rPr lang="de-DE" smtClean="0"/>
              <a:t>08.10.2026</a:t>
            </a:fld>
            <a:endParaRPr lang="de-DE"/>
          </a:p>
        </p:txBody>
      </p:sp>
      <p:sp>
        <p:nvSpPr>
          <p:cNvPr id="3" name="Fußzeilenplatzhalter 2">
            <a:extLst>
              <a:ext uri="{FF2B5EF4-FFF2-40B4-BE49-F238E27FC236}">
                <a16:creationId xmlns:a16="http://schemas.microsoft.com/office/drawing/2014/main" id="{3340B7C0-1AA9-644F-50BE-924F7206F64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E613645-7F77-F229-810D-4AB288F92067}"/>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221387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A70987-6DCD-0511-67E7-7BB4DE38166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6D50671-E304-6A64-CCF1-7DAC8199D1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4705F5A6-BD21-38D1-2451-2BBAD28AC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5649179-E5F1-E45A-580E-EC63FBF92B02}"/>
              </a:ext>
            </a:extLst>
          </p:cNvPr>
          <p:cNvSpPr>
            <a:spLocks noGrp="1"/>
          </p:cNvSpPr>
          <p:nvPr>
            <p:ph type="dt" sz="half" idx="10"/>
          </p:nvPr>
        </p:nvSpPr>
        <p:spPr/>
        <p:txBody>
          <a:bodyPr/>
          <a:lstStyle/>
          <a:p>
            <a:fld id="{99CD23C4-DF0E-4E84-9B36-8AD34F6DBA3C}" type="datetime1">
              <a:rPr lang="de-DE" smtClean="0"/>
              <a:t>08.10.2026</a:t>
            </a:fld>
            <a:endParaRPr lang="de-DE"/>
          </a:p>
        </p:txBody>
      </p:sp>
      <p:sp>
        <p:nvSpPr>
          <p:cNvPr id="6" name="Fußzeilenplatzhalter 5">
            <a:extLst>
              <a:ext uri="{FF2B5EF4-FFF2-40B4-BE49-F238E27FC236}">
                <a16:creationId xmlns:a16="http://schemas.microsoft.com/office/drawing/2014/main" id="{7958CDEB-D280-F8C0-4436-5077D2EBE1D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5A21A3B-BC8F-FB82-9D67-C76FA73D63A5}"/>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243801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CAA238-A8D2-3E33-9927-32E0D2C8D41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8CFAD72-6198-343F-B6A3-1E596B0476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D8314C4-FE41-C3B2-D21A-4F0B39771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7E76BA9-C183-D1F9-5FEE-391D5F04B857}"/>
              </a:ext>
            </a:extLst>
          </p:cNvPr>
          <p:cNvSpPr>
            <a:spLocks noGrp="1"/>
          </p:cNvSpPr>
          <p:nvPr>
            <p:ph type="dt" sz="half" idx="10"/>
          </p:nvPr>
        </p:nvSpPr>
        <p:spPr/>
        <p:txBody>
          <a:bodyPr/>
          <a:lstStyle/>
          <a:p>
            <a:fld id="{C1C4C0B3-04B3-4B7D-96F7-2949795C566D}" type="datetime1">
              <a:rPr lang="de-DE" smtClean="0"/>
              <a:t>08.10.2026</a:t>
            </a:fld>
            <a:endParaRPr lang="de-DE"/>
          </a:p>
        </p:txBody>
      </p:sp>
      <p:sp>
        <p:nvSpPr>
          <p:cNvPr id="6" name="Fußzeilenplatzhalter 5">
            <a:extLst>
              <a:ext uri="{FF2B5EF4-FFF2-40B4-BE49-F238E27FC236}">
                <a16:creationId xmlns:a16="http://schemas.microsoft.com/office/drawing/2014/main" id="{108A6E98-1E21-7B04-A09C-AFCFB2F8927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9591395-3853-9618-8232-72974B03C69A}"/>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1599831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A29C60-08FA-D9AF-BA6E-DDD183D49F4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7F51374-6654-7D1E-F2D8-66BDDBF3987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08A3221-9C97-BA40-A308-095C1421D476}"/>
              </a:ext>
            </a:extLst>
          </p:cNvPr>
          <p:cNvSpPr>
            <a:spLocks noGrp="1"/>
          </p:cNvSpPr>
          <p:nvPr>
            <p:ph type="dt" sz="half" idx="10"/>
          </p:nvPr>
        </p:nvSpPr>
        <p:spPr/>
        <p:txBody>
          <a:bodyPr/>
          <a:lstStyle/>
          <a:p>
            <a:fld id="{8F9C72CB-DA1E-4306-9697-288C287CE2CA}" type="datetime1">
              <a:rPr lang="de-DE" smtClean="0"/>
              <a:t>08.10.2026</a:t>
            </a:fld>
            <a:endParaRPr lang="de-DE"/>
          </a:p>
        </p:txBody>
      </p:sp>
      <p:sp>
        <p:nvSpPr>
          <p:cNvPr id="5" name="Fußzeilenplatzhalter 4">
            <a:extLst>
              <a:ext uri="{FF2B5EF4-FFF2-40B4-BE49-F238E27FC236}">
                <a16:creationId xmlns:a16="http://schemas.microsoft.com/office/drawing/2014/main" id="{1686D87D-953C-DAE5-DB80-96E1F57A79D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00C3C59-A346-6EA9-F40B-0CFE8C992F1D}"/>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291292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32F4E45-3E3F-C9C4-A85F-CCDEDCB4C7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D5F4CAD-486C-D943-6418-CA4CA339506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4AD71D1-143A-002F-C719-7A510EC76482}"/>
              </a:ext>
            </a:extLst>
          </p:cNvPr>
          <p:cNvSpPr>
            <a:spLocks noGrp="1"/>
          </p:cNvSpPr>
          <p:nvPr>
            <p:ph type="dt" sz="half" idx="10"/>
          </p:nvPr>
        </p:nvSpPr>
        <p:spPr/>
        <p:txBody>
          <a:bodyPr/>
          <a:lstStyle/>
          <a:p>
            <a:fld id="{E63123CF-5A00-4925-AD2D-CE82991F8DCE}" type="datetime1">
              <a:rPr lang="de-DE" smtClean="0"/>
              <a:t>08.10.2026</a:t>
            </a:fld>
            <a:endParaRPr lang="de-DE"/>
          </a:p>
        </p:txBody>
      </p:sp>
      <p:sp>
        <p:nvSpPr>
          <p:cNvPr id="5" name="Fußzeilenplatzhalter 4">
            <a:extLst>
              <a:ext uri="{FF2B5EF4-FFF2-40B4-BE49-F238E27FC236}">
                <a16:creationId xmlns:a16="http://schemas.microsoft.com/office/drawing/2014/main" id="{C9357628-C05C-E41D-6C7B-BEA6CCF39AA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58435C4-5B3E-8333-7C6B-B310CB88A426}"/>
              </a:ext>
            </a:extLst>
          </p:cNvPr>
          <p:cNvSpPr>
            <a:spLocks noGrp="1"/>
          </p:cNvSpPr>
          <p:nvPr>
            <p:ph type="sldNum" sz="quarter" idx="12"/>
          </p:nvPr>
        </p:nvSpPr>
        <p:spPr/>
        <p:txBody>
          <a:bodyPr/>
          <a:lstStyle/>
          <a:p>
            <a:fld id="{EFB4BD1C-8877-4B28-A0D2-8103A7A6DC50}" type="slidenum">
              <a:rPr lang="de-DE" smtClean="0"/>
              <a:t>‹Nr.›</a:t>
            </a:fld>
            <a:endParaRPr lang="de-DE"/>
          </a:p>
        </p:txBody>
      </p:sp>
    </p:spTree>
    <p:extLst>
      <p:ext uri="{BB962C8B-B14F-4D97-AF65-F5344CB8AC3E}">
        <p14:creationId xmlns:p14="http://schemas.microsoft.com/office/powerpoint/2010/main" val="966460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5B3B4DC-4E3E-C351-B071-FBFA9C8049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762CE08-8E69-F651-33CF-3CEC263C05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5D67E5B-FF00-79CE-C36C-F63DBBD270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1734E0-10BF-49E5-BA52-8DFFB99661E1}" type="datetime1">
              <a:rPr lang="de-DE" smtClean="0"/>
              <a:t>08.10.2026</a:t>
            </a:fld>
            <a:endParaRPr lang="de-DE"/>
          </a:p>
        </p:txBody>
      </p:sp>
      <p:sp>
        <p:nvSpPr>
          <p:cNvPr id="5" name="Fußzeilenplatzhalter 4">
            <a:extLst>
              <a:ext uri="{FF2B5EF4-FFF2-40B4-BE49-F238E27FC236}">
                <a16:creationId xmlns:a16="http://schemas.microsoft.com/office/drawing/2014/main" id="{D9735F03-9152-D794-1533-A20B6807A1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3F4F3778-421A-6091-558C-6043B9B3B8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B4BD1C-8877-4B28-A0D2-8103A7A6DC50}" type="slidenum">
              <a:rPr lang="de-DE" smtClean="0"/>
              <a:t>‹Nr.›</a:t>
            </a:fld>
            <a:endParaRPr lang="de-DE"/>
          </a:p>
        </p:txBody>
      </p:sp>
    </p:spTree>
    <p:extLst>
      <p:ext uri="{BB962C8B-B14F-4D97-AF65-F5344CB8AC3E}">
        <p14:creationId xmlns:p14="http://schemas.microsoft.com/office/powerpoint/2010/main" val="1227940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2CBA3-F14A-AE9A-21B2-5A42A8E020EA}"/>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836F9F45-3613-A03C-D95F-6B194963484F}"/>
              </a:ext>
            </a:extLst>
          </p:cNvPr>
          <p:cNvSpPr txBox="1">
            <a:spLocks noChangeArrowheads="1"/>
          </p:cNvSpPr>
          <p:nvPr/>
        </p:nvSpPr>
        <p:spPr bwMode="auto">
          <a:xfrm>
            <a:off x="2593273" y="5487074"/>
            <a:ext cx="7596188"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de-DE" sz="1800" b="1" dirty="0">
                <a:solidFill>
                  <a:srgbClr val="FF0000"/>
                </a:solidFill>
                <a:latin typeface="Arial Rounded MT Bold" charset="0"/>
              </a:rPr>
              <a:t>Benötigte Arbeitsmittel:</a:t>
            </a:r>
          </a:p>
          <a:p>
            <a:pPr eaLnBrk="1" hangingPunct="1"/>
            <a:r>
              <a:rPr lang="de-DE" sz="1800" dirty="0">
                <a:solidFill>
                  <a:srgbClr val="000000"/>
                </a:solidFill>
                <a:latin typeface="Arial Rounded MT Bold" panose="020F0704030504030204" pitchFamily="34" charset="0"/>
              </a:rPr>
              <a:t>Koffer mit kompletter Kleidung </a:t>
            </a:r>
          </a:p>
        </p:txBody>
      </p:sp>
      <p:sp>
        <p:nvSpPr>
          <p:cNvPr id="17" name="Textfeld 16">
            <a:extLst>
              <a:ext uri="{FF2B5EF4-FFF2-40B4-BE49-F238E27FC236}">
                <a16:creationId xmlns:a16="http://schemas.microsoft.com/office/drawing/2014/main" id="{564191AE-C8A0-C087-AC1D-4EFB36DEF64D}"/>
              </a:ext>
            </a:extLst>
          </p:cNvPr>
          <p:cNvSpPr txBox="1"/>
          <p:nvPr/>
        </p:nvSpPr>
        <p:spPr>
          <a:xfrm>
            <a:off x="3196228" y="2759996"/>
            <a:ext cx="6390278" cy="1077218"/>
          </a:xfrm>
          <a:prstGeom prst="rect">
            <a:avLst/>
          </a:prstGeom>
          <a:noFill/>
        </p:spPr>
        <p:txBody>
          <a:bodyPr wrap="square" rtlCol="0">
            <a:spAutoFit/>
          </a:bodyPr>
          <a:lstStyle/>
          <a:p>
            <a:r>
              <a:rPr lang="de-DE" sz="3200" dirty="0">
                <a:solidFill>
                  <a:srgbClr val="000090"/>
                </a:solidFill>
                <a:latin typeface="Arial Rounded MT Bold"/>
                <a:cs typeface="Arial Rounded MT Bold"/>
              </a:rPr>
              <a:t>Unser Monatsthema: </a:t>
            </a:r>
          </a:p>
          <a:p>
            <a:r>
              <a:rPr lang="de-DE" sz="3200" dirty="0">
                <a:solidFill>
                  <a:srgbClr val="FF8000"/>
                </a:solidFill>
                <a:latin typeface="Arial Rounded MT Bold"/>
                <a:cs typeface="Arial Rounded MT Bold"/>
              </a:rPr>
              <a:t>Kürbisse</a:t>
            </a:r>
          </a:p>
        </p:txBody>
      </p:sp>
      <p:pic>
        <p:nvPicPr>
          <p:cNvPr id="2" name="Grafik 1">
            <a:extLst>
              <a:ext uri="{FF2B5EF4-FFF2-40B4-BE49-F238E27FC236}">
                <a16:creationId xmlns:a16="http://schemas.microsoft.com/office/drawing/2014/main" id="{1A53F4D7-D7EB-9F28-D643-61B8059B786E}"/>
              </a:ext>
            </a:extLst>
          </p:cNvPr>
          <p:cNvPicPr>
            <a:picLocks noChangeAspect="1"/>
          </p:cNvPicPr>
          <p:nvPr/>
        </p:nvPicPr>
        <p:blipFill>
          <a:blip r:embed="rId2"/>
          <a:stretch>
            <a:fillRect/>
          </a:stretch>
        </p:blipFill>
        <p:spPr>
          <a:xfrm>
            <a:off x="10047257" y="94471"/>
            <a:ext cx="1868821" cy="1477327"/>
          </a:xfrm>
          <a:prstGeom prst="rect">
            <a:avLst/>
          </a:prstGeom>
        </p:spPr>
      </p:pic>
      <p:sp>
        <p:nvSpPr>
          <p:cNvPr id="3" name="Textfeld 2">
            <a:extLst>
              <a:ext uri="{FF2B5EF4-FFF2-40B4-BE49-F238E27FC236}">
                <a16:creationId xmlns:a16="http://schemas.microsoft.com/office/drawing/2014/main" id="{10A0DA44-0C3F-F65C-76DF-992CA21484E7}"/>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9D5BE60A-2F91-371F-DD42-ED8A2293DA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5922" y="247266"/>
            <a:ext cx="3338844" cy="1171739"/>
          </a:xfrm>
          <a:prstGeom prst="rect">
            <a:avLst/>
          </a:prstGeom>
        </p:spPr>
      </p:pic>
      <p:sp>
        <p:nvSpPr>
          <p:cNvPr id="4" name="Foliennummernplatzhalter 3">
            <a:extLst>
              <a:ext uri="{FF2B5EF4-FFF2-40B4-BE49-F238E27FC236}">
                <a16:creationId xmlns:a16="http://schemas.microsoft.com/office/drawing/2014/main" id="{1767CF6F-BB0C-7ADB-1933-E10C9A827DCD}"/>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1</a:t>
            </a:fld>
            <a:endParaRPr lang="de-DE"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63944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CAD7D-6B92-8E8F-966D-39B1CDB9186E}"/>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E6651CD7-CF99-CF56-4658-A2AAABAD5798}"/>
              </a:ext>
            </a:extLst>
          </p:cNvPr>
          <p:cNvSpPr txBox="1">
            <a:spLocks noChangeArrowheads="1"/>
          </p:cNvSpPr>
          <p:nvPr/>
        </p:nvSpPr>
        <p:spPr bwMode="auto">
          <a:xfrm>
            <a:off x="526173" y="1683565"/>
            <a:ext cx="9844438" cy="5447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b="1" dirty="0"/>
              <a:t>Vorspeise: Kürbissuppe</a:t>
            </a:r>
          </a:p>
          <a:p>
            <a:endParaRPr lang="de-DE" sz="1800" b="1" dirty="0"/>
          </a:p>
          <a:p>
            <a:r>
              <a:rPr lang="de-DE" sz="2000" b="1" u="sng" dirty="0"/>
              <a:t>Zutaten für 4 Personen:</a:t>
            </a:r>
          </a:p>
          <a:p>
            <a:endParaRPr lang="de-DE" sz="1600" u="sng" dirty="0"/>
          </a:p>
          <a:p>
            <a:r>
              <a:rPr lang="de-DE" sz="1800" dirty="0"/>
              <a:t>640 g Hokkaidokürbis</a:t>
            </a:r>
          </a:p>
          <a:p>
            <a:r>
              <a:rPr lang="de-DE" sz="1800" dirty="0"/>
              <a:t>300 g Karotten</a:t>
            </a:r>
          </a:p>
          <a:p>
            <a:r>
              <a:rPr lang="de-DE" sz="1800" dirty="0"/>
              <a:t>1 </a:t>
            </a:r>
            <a:r>
              <a:rPr lang="de-DE" sz="1800" dirty="0" err="1"/>
              <a:t>Stk</a:t>
            </a:r>
            <a:r>
              <a:rPr lang="de-DE" sz="1800" dirty="0"/>
              <a:t>. Ingwer (ca. 3 cm lang)</a:t>
            </a:r>
          </a:p>
          <a:p>
            <a:r>
              <a:rPr lang="de-DE" sz="1800" dirty="0"/>
              <a:t>1 </a:t>
            </a:r>
            <a:r>
              <a:rPr lang="de-DE" sz="1800" dirty="0" err="1"/>
              <a:t>Stk</a:t>
            </a:r>
            <a:r>
              <a:rPr lang="de-DE" sz="1800" dirty="0"/>
              <a:t>. Zwiebel</a:t>
            </a:r>
          </a:p>
          <a:p>
            <a:r>
              <a:rPr lang="de-DE" sz="1800" dirty="0"/>
              <a:t>20 g Butter</a:t>
            </a:r>
          </a:p>
          <a:p>
            <a:r>
              <a:rPr lang="de-DE" sz="1800" dirty="0"/>
              <a:t>700 ml Gemüsebrühe</a:t>
            </a:r>
          </a:p>
          <a:p>
            <a:r>
              <a:rPr lang="de-DE" sz="1800" dirty="0"/>
              <a:t>320 ml Kokosmilch</a:t>
            </a:r>
          </a:p>
          <a:p>
            <a:r>
              <a:rPr lang="de-DE" sz="1800" dirty="0"/>
              <a:t>etwas Salz</a:t>
            </a:r>
          </a:p>
          <a:p>
            <a:r>
              <a:rPr lang="de-DE" sz="1800" dirty="0"/>
              <a:t>etwas Pfeffer</a:t>
            </a:r>
          </a:p>
          <a:p>
            <a:r>
              <a:rPr lang="de-DE" sz="1800" dirty="0"/>
              <a:t>etwas Muskat</a:t>
            </a:r>
          </a:p>
          <a:p>
            <a:r>
              <a:rPr lang="de-DE" sz="1800" dirty="0"/>
              <a:t>etwas Curry</a:t>
            </a:r>
          </a:p>
          <a:p>
            <a:r>
              <a:rPr lang="de-DE" sz="1800" dirty="0"/>
              <a:t>1 Spritzer Zitronensaft</a:t>
            </a:r>
          </a:p>
          <a:p>
            <a:r>
              <a:rPr lang="de-DE" sz="1800" dirty="0"/>
              <a:t>Kürbiskernöl und geröstete Kürbiskerne zum Garnieren</a:t>
            </a:r>
          </a:p>
          <a:p>
            <a:endParaRPr lang="de-DE" sz="1800" b="1" dirty="0"/>
          </a:p>
          <a:p>
            <a:endParaRPr lang="de-DE" sz="1800" b="1" dirty="0"/>
          </a:p>
        </p:txBody>
      </p:sp>
      <p:pic>
        <p:nvPicPr>
          <p:cNvPr id="2" name="Grafik 1">
            <a:extLst>
              <a:ext uri="{FF2B5EF4-FFF2-40B4-BE49-F238E27FC236}">
                <a16:creationId xmlns:a16="http://schemas.microsoft.com/office/drawing/2014/main" id="{3EAFFD6E-590A-4026-78B6-CD6E55EFD385}"/>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52C9E342-EE0C-1AFA-CEAB-516E0D12960F}"/>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2C2F3566-26FE-95AC-93C2-E8EC5120DF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27497363-4016-C49C-FDB7-A1B36C252D85}"/>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2</a:t>
            </a:fld>
            <a:endParaRPr lang="de-DE" dirty="0">
              <a:solidFill>
                <a:schemeClr val="tx1"/>
              </a:solidFill>
              <a:latin typeface="Arial Rounded MT Bold" panose="020F0704030504030204" pitchFamily="34" charset="0"/>
            </a:endParaRPr>
          </a:p>
        </p:txBody>
      </p:sp>
      <p:pic>
        <p:nvPicPr>
          <p:cNvPr id="14" name="Grafik 13">
            <a:extLst>
              <a:ext uri="{FF2B5EF4-FFF2-40B4-BE49-F238E27FC236}">
                <a16:creationId xmlns:a16="http://schemas.microsoft.com/office/drawing/2014/main" id="{C2348372-2CBE-AAC7-8B45-EE422CD71E8F}"/>
              </a:ext>
            </a:extLst>
          </p:cNvPr>
          <p:cNvPicPr>
            <a:picLocks noChangeAspect="1"/>
          </p:cNvPicPr>
          <p:nvPr/>
        </p:nvPicPr>
        <p:blipFill>
          <a:blip r:embed="rId4"/>
          <a:stretch>
            <a:fillRect/>
          </a:stretch>
        </p:blipFill>
        <p:spPr>
          <a:xfrm>
            <a:off x="6714505" y="2837489"/>
            <a:ext cx="3515345" cy="2364937"/>
          </a:xfrm>
          <a:prstGeom prst="rect">
            <a:avLst/>
          </a:prstGeom>
          <a:ln>
            <a:noFill/>
          </a:ln>
          <a:effectLst>
            <a:softEdge rad="112500"/>
          </a:effectLst>
        </p:spPr>
      </p:pic>
    </p:spTree>
    <p:extLst>
      <p:ext uri="{BB962C8B-B14F-4D97-AF65-F5344CB8AC3E}">
        <p14:creationId xmlns:p14="http://schemas.microsoft.com/office/powerpoint/2010/main" val="1348583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2E38C-0191-3110-E70A-9B8883767763}"/>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DA2F5052-5A4C-1BC4-1855-D4892FE7F7CD}"/>
              </a:ext>
            </a:extLst>
          </p:cNvPr>
          <p:cNvSpPr txBox="1">
            <a:spLocks noChangeArrowheads="1"/>
          </p:cNvSpPr>
          <p:nvPr/>
        </p:nvSpPr>
        <p:spPr bwMode="auto">
          <a:xfrm>
            <a:off x="554748" y="1788340"/>
            <a:ext cx="9844438" cy="26161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sz="2000" b="1" u="sng" dirty="0"/>
              <a:t>Zubereitung:</a:t>
            </a:r>
          </a:p>
          <a:p>
            <a:endParaRPr lang="de-DE" sz="1800" dirty="0"/>
          </a:p>
          <a:p>
            <a:r>
              <a:rPr lang="de-DE" sz="1800" dirty="0"/>
              <a:t>Kürbis waschen, putzen und in grobe Würfel (ca. 3 x 3 cm) teilen. Möhren, Ingwer und Zwiebel schälen, klein schneiden und mit dem Kürbis in Butter andünsten. Mit der Brühe aufgießen und in etwa 15–20 Minuten weichkochen. Dann sehr fein pürieren, eventuell durch ein Sieb streichen. Die Kokosmilch unterrühren, mit Salz, Pfeffer, Sojasauce und Zitronensaft abschmecken und noch mal erwärmen. Mit Korianderblättchen garniert servieren.</a:t>
            </a:r>
          </a:p>
          <a:p>
            <a:endParaRPr lang="de-DE" sz="1800" dirty="0"/>
          </a:p>
          <a:p>
            <a:endParaRPr lang="de-DE" sz="1800" dirty="0">
              <a:solidFill>
                <a:srgbClr val="000000"/>
              </a:solidFill>
            </a:endParaRPr>
          </a:p>
        </p:txBody>
      </p:sp>
      <p:pic>
        <p:nvPicPr>
          <p:cNvPr id="2" name="Grafik 1">
            <a:extLst>
              <a:ext uri="{FF2B5EF4-FFF2-40B4-BE49-F238E27FC236}">
                <a16:creationId xmlns:a16="http://schemas.microsoft.com/office/drawing/2014/main" id="{55C83A45-179C-15B3-9340-1F0F32219555}"/>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B1A04824-AE74-796F-8964-CDC79852AACD}"/>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EC453AC8-0171-CD50-458B-8E24D8000C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5C488582-8827-EE14-7ABD-4AA829F6C127}"/>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3</a:t>
            </a:fld>
            <a:endParaRPr lang="de-DE"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017947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CC6C7-8EBB-6F68-0D93-064F8D42F453}"/>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EA7D7B23-9F4F-37C1-0F85-2357763A56A0}"/>
              </a:ext>
            </a:extLst>
          </p:cNvPr>
          <p:cNvSpPr txBox="1">
            <a:spLocks noChangeArrowheads="1"/>
          </p:cNvSpPr>
          <p:nvPr/>
        </p:nvSpPr>
        <p:spPr bwMode="auto">
          <a:xfrm>
            <a:off x="554748" y="1788340"/>
            <a:ext cx="9844438" cy="3785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b="1" dirty="0"/>
              <a:t>Hauptgang: Kartoffelstampf mit Kürbiswürfel</a:t>
            </a:r>
          </a:p>
          <a:p>
            <a:endParaRPr lang="de-DE" sz="1800" b="1" dirty="0"/>
          </a:p>
          <a:p>
            <a:r>
              <a:rPr lang="de-DE" sz="2000" b="1" u="sng" dirty="0"/>
              <a:t>Zutaten für 4 Personen:</a:t>
            </a:r>
          </a:p>
          <a:p>
            <a:endParaRPr lang="de-DE" sz="1800" u="sng" dirty="0"/>
          </a:p>
          <a:p>
            <a:r>
              <a:rPr lang="de-DE" sz="1800" dirty="0"/>
              <a:t>600 g Kartoffeln (mehligkochend)</a:t>
            </a:r>
          </a:p>
          <a:p>
            <a:r>
              <a:rPr lang="de-DE" sz="1800" dirty="0"/>
              <a:t>300 g Hokkaidokürbis</a:t>
            </a:r>
          </a:p>
          <a:p>
            <a:r>
              <a:rPr lang="de-DE" sz="1800" dirty="0"/>
              <a:t>30 g Butter</a:t>
            </a:r>
          </a:p>
          <a:p>
            <a:r>
              <a:rPr lang="de-DE" sz="1800" dirty="0"/>
              <a:t>100 ml Milch</a:t>
            </a:r>
          </a:p>
          <a:p>
            <a:r>
              <a:rPr lang="de-DE" sz="1800" dirty="0"/>
              <a:t>1 EL Olivenöl</a:t>
            </a:r>
          </a:p>
          <a:p>
            <a:r>
              <a:rPr lang="de-DE" sz="1800" dirty="0"/>
              <a:t>etwas Salz</a:t>
            </a:r>
          </a:p>
          <a:p>
            <a:r>
              <a:rPr lang="de-DE" sz="1800" dirty="0"/>
              <a:t>etwas Pfeffer</a:t>
            </a:r>
          </a:p>
          <a:p>
            <a:r>
              <a:rPr lang="de-DE" sz="1800" dirty="0"/>
              <a:t>etwas Muskatnuss</a:t>
            </a:r>
          </a:p>
          <a:p>
            <a:endParaRPr lang="de-DE" sz="1800" b="1" dirty="0"/>
          </a:p>
        </p:txBody>
      </p:sp>
      <p:pic>
        <p:nvPicPr>
          <p:cNvPr id="2" name="Grafik 1">
            <a:extLst>
              <a:ext uri="{FF2B5EF4-FFF2-40B4-BE49-F238E27FC236}">
                <a16:creationId xmlns:a16="http://schemas.microsoft.com/office/drawing/2014/main" id="{48DEC310-E460-214A-3EF4-05DD975E26DE}"/>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73086EA4-BF54-1C11-76E3-0DE7F6F2868F}"/>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8E80ACFD-2D00-9E7F-EBC5-256A4C37FD4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F727F300-D409-D7BE-B9C7-C54FACCB5CAC}"/>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4</a:t>
            </a:fld>
            <a:endParaRPr lang="de-DE" dirty="0">
              <a:solidFill>
                <a:schemeClr val="tx1"/>
              </a:solidFill>
              <a:latin typeface="Arial Rounded MT Bold" panose="020F0704030504030204" pitchFamily="34" charset="0"/>
            </a:endParaRPr>
          </a:p>
        </p:txBody>
      </p:sp>
      <p:pic>
        <p:nvPicPr>
          <p:cNvPr id="7" name="Grafik 6">
            <a:extLst>
              <a:ext uri="{FF2B5EF4-FFF2-40B4-BE49-F238E27FC236}">
                <a16:creationId xmlns:a16="http://schemas.microsoft.com/office/drawing/2014/main" id="{C8E44BDA-9190-CCFE-DF81-05BF4975EA75}"/>
              </a:ext>
            </a:extLst>
          </p:cNvPr>
          <p:cNvPicPr>
            <a:picLocks noChangeAspect="1"/>
          </p:cNvPicPr>
          <p:nvPr/>
        </p:nvPicPr>
        <p:blipFill>
          <a:blip r:embed="rId4"/>
          <a:stretch>
            <a:fillRect/>
          </a:stretch>
        </p:blipFill>
        <p:spPr>
          <a:xfrm>
            <a:off x="7431691" y="3221266"/>
            <a:ext cx="2357817" cy="18292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3860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19343-3D2F-2253-717C-0809053FF5AA}"/>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D7EDFB5F-07E6-EC90-EB81-1A202EC9ABD5}"/>
              </a:ext>
            </a:extLst>
          </p:cNvPr>
          <p:cNvSpPr txBox="1">
            <a:spLocks noChangeArrowheads="1"/>
          </p:cNvSpPr>
          <p:nvPr/>
        </p:nvSpPr>
        <p:spPr bwMode="auto">
          <a:xfrm>
            <a:off x="554748" y="1788340"/>
            <a:ext cx="9844438" cy="29546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sz="2000" b="1" u="sng" dirty="0"/>
              <a:t>Zubereitung:</a:t>
            </a:r>
          </a:p>
          <a:p>
            <a:endParaRPr lang="de-DE" sz="2000" dirty="0"/>
          </a:p>
          <a:p>
            <a:pPr lvl="0"/>
            <a:r>
              <a:rPr lang="de-DE" sz="1800" dirty="0"/>
              <a:t>Kartoffeln schälen, würfeln und in Salzwasser 20–25 Minuten weich kochen.</a:t>
            </a:r>
          </a:p>
          <a:p>
            <a:pPr lvl="0"/>
            <a:r>
              <a:rPr lang="de-DE" sz="1800" dirty="0"/>
              <a:t>Danach Kürbis waschen, entkernen und in 1–2 cm große Würfel schneiden. Das Öl in einer großen Pfanne erhitzen, dann die Kürbiswürfel zugeben und 12–15 Minuten goldbraun braten. Mit Salz und Pfeffer würzen. Im nächsten Schritt die Kartoffeln abgießen. Butter und warme Milch dazugeben. Mit dem Kartoffelstampfer zerdrücken. Mit Salz, Pfeffer und Muskat abschmecken. Kürbiswürfel unter den Stampf mischen.</a:t>
            </a:r>
          </a:p>
          <a:p>
            <a:endParaRPr lang="de-DE" sz="2000" dirty="0"/>
          </a:p>
          <a:p>
            <a:endParaRPr lang="de-DE" sz="1800" dirty="0">
              <a:solidFill>
                <a:srgbClr val="000000"/>
              </a:solidFill>
            </a:endParaRPr>
          </a:p>
        </p:txBody>
      </p:sp>
      <p:pic>
        <p:nvPicPr>
          <p:cNvPr id="2" name="Grafik 1">
            <a:extLst>
              <a:ext uri="{FF2B5EF4-FFF2-40B4-BE49-F238E27FC236}">
                <a16:creationId xmlns:a16="http://schemas.microsoft.com/office/drawing/2014/main" id="{CC6ADBD9-B237-CA65-AC62-B6A71A664A9A}"/>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6FD4F88D-5075-4737-C9A0-0A27E5D80026}"/>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FF1CD87F-3EED-DAAC-F494-E27B1D2A57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50EB78CA-439E-5943-2D6F-A4A907FD45A8}"/>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5</a:t>
            </a:fld>
            <a:endParaRPr lang="de-DE"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797980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AEC8B-1328-073A-D9C5-EEE1CCF6396C}"/>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EAE5A114-947D-6FA5-F253-14F7CC242B5E}"/>
              </a:ext>
            </a:extLst>
          </p:cNvPr>
          <p:cNvSpPr txBox="1">
            <a:spLocks noChangeArrowheads="1"/>
          </p:cNvSpPr>
          <p:nvPr/>
        </p:nvSpPr>
        <p:spPr bwMode="auto">
          <a:xfrm>
            <a:off x="554748" y="1788340"/>
            <a:ext cx="9844438" cy="350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b="1" dirty="0"/>
              <a:t>Selbstgemachte Fischstäbchen </a:t>
            </a:r>
            <a:r>
              <a:rPr lang="de-DE" b="1"/>
              <a:t>mit Panko-Panade</a:t>
            </a:r>
            <a:endParaRPr lang="de-DE" b="1" dirty="0"/>
          </a:p>
          <a:p>
            <a:endParaRPr lang="de-DE" sz="1800" b="1" dirty="0"/>
          </a:p>
          <a:p>
            <a:r>
              <a:rPr lang="de-DE" sz="2000" b="1" u="sng" dirty="0"/>
              <a:t>Zutaten für 4 Personen:</a:t>
            </a:r>
          </a:p>
          <a:p>
            <a:endParaRPr lang="de-DE" sz="1800" u="sng" dirty="0"/>
          </a:p>
          <a:p>
            <a:r>
              <a:rPr lang="de-DE" sz="1800" dirty="0"/>
              <a:t>800 g frisches Fischfilet (z.B. Kabeljau oder Seelachs, grätenfrei)</a:t>
            </a:r>
          </a:p>
          <a:p>
            <a:r>
              <a:rPr lang="de-DE" sz="1800" dirty="0"/>
              <a:t>50 g Weizenmehl</a:t>
            </a:r>
          </a:p>
          <a:p>
            <a:r>
              <a:rPr lang="de-DE" sz="1800" dirty="0"/>
              <a:t>2 Eier</a:t>
            </a:r>
          </a:p>
          <a:p>
            <a:r>
              <a:rPr lang="de-DE" sz="1800" dirty="0"/>
              <a:t>ca. 110 g Panko (japanisches Paniermehl)</a:t>
            </a:r>
          </a:p>
          <a:p>
            <a:r>
              <a:rPr lang="de-DE" sz="1800" dirty="0"/>
              <a:t>Salz</a:t>
            </a:r>
          </a:p>
          <a:p>
            <a:r>
              <a:rPr lang="de-DE" sz="1800" dirty="0"/>
              <a:t>Pfeffer</a:t>
            </a:r>
          </a:p>
          <a:p>
            <a:r>
              <a:rPr lang="de-DE" sz="1800" dirty="0"/>
              <a:t>etwas Öl oder Butterschmalz zum Anbraten</a:t>
            </a:r>
          </a:p>
          <a:p>
            <a:r>
              <a:rPr lang="de-DE" sz="1800" dirty="0"/>
              <a:t>1 Zitrone</a:t>
            </a:r>
          </a:p>
        </p:txBody>
      </p:sp>
      <p:pic>
        <p:nvPicPr>
          <p:cNvPr id="2" name="Grafik 1">
            <a:extLst>
              <a:ext uri="{FF2B5EF4-FFF2-40B4-BE49-F238E27FC236}">
                <a16:creationId xmlns:a16="http://schemas.microsoft.com/office/drawing/2014/main" id="{CF2D2762-4BA5-B7AA-B726-20FE3E614F83}"/>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C74664AC-8618-659E-1235-D46A1D0C4BB1}"/>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0B5ADC01-003E-1807-89A4-7210A20E0A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A6252691-1E35-7F5A-99A8-587ED1DBFD44}"/>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6</a:t>
            </a:fld>
            <a:endParaRPr lang="de-DE" dirty="0">
              <a:solidFill>
                <a:schemeClr val="tx1"/>
              </a:solidFill>
              <a:latin typeface="Arial Rounded MT Bold" panose="020F0704030504030204" pitchFamily="34" charset="0"/>
            </a:endParaRPr>
          </a:p>
        </p:txBody>
      </p:sp>
      <p:pic>
        <p:nvPicPr>
          <p:cNvPr id="13" name="Grafik 12">
            <a:extLst>
              <a:ext uri="{FF2B5EF4-FFF2-40B4-BE49-F238E27FC236}">
                <a16:creationId xmlns:a16="http://schemas.microsoft.com/office/drawing/2014/main" id="{49B2B9CE-AE45-8D35-C546-85EFA5FF298D}"/>
              </a:ext>
            </a:extLst>
          </p:cNvPr>
          <p:cNvPicPr>
            <a:picLocks noChangeAspect="1"/>
          </p:cNvPicPr>
          <p:nvPr/>
        </p:nvPicPr>
        <p:blipFill>
          <a:blip r:embed="rId4"/>
          <a:stretch>
            <a:fillRect/>
          </a:stretch>
        </p:blipFill>
        <p:spPr>
          <a:xfrm>
            <a:off x="7587792" y="3760065"/>
            <a:ext cx="2458187" cy="1377738"/>
          </a:xfrm>
          <a:prstGeom prst="rect">
            <a:avLst/>
          </a:prstGeom>
        </p:spPr>
      </p:pic>
    </p:spTree>
    <p:extLst>
      <p:ext uri="{BB962C8B-B14F-4D97-AF65-F5344CB8AC3E}">
        <p14:creationId xmlns:p14="http://schemas.microsoft.com/office/powerpoint/2010/main" val="2866995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0CEE0-E3B0-F5BF-A4F5-C0A70927B382}"/>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35F87629-89BC-7203-67D4-AD8EA664D10A}"/>
              </a:ext>
            </a:extLst>
          </p:cNvPr>
          <p:cNvSpPr txBox="1">
            <a:spLocks noChangeArrowheads="1"/>
          </p:cNvSpPr>
          <p:nvPr/>
        </p:nvSpPr>
        <p:spPr bwMode="auto">
          <a:xfrm>
            <a:off x="554748" y="1788340"/>
            <a:ext cx="9844438" cy="4062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sz="2000" b="1" u="sng" dirty="0"/>
              <a:t>Zubereitung:</a:t>
            </a:r>
          </a:p>
          <a:p>
            <a:endParaRPr lang="de-DE" sz="2000" dirty="0"/>
          </a:p>
          <a:p>
            <a:pPr lvl="0"/>
            <a:r>
              <a:rPr lang="de-DE" sz="1800" b="1" dirty="0"/>
              <a:t>Fisch vorbereiten:</a:t>
            </a:r>
            <a:r>
              <a:rPr lang="de-DE" sz="1800" dirty="0"/>
              <a:t> Das Fischfilet unter kaltem Wasser abspülen, mit Küchenpapier trocken tupfen und in gleich große Stäbchen (ca. 3 x 8 cm) schneiden. Mit Salz, Pfeffer und etwas Zitronensaft würzen. </a:t>
            </a:r>
          </a:p>
          <a:p>
            <a:pPr lvl="0"/>
            <a:r>
              <a:rPr lang="de-DE" sz="1800" b="1" dirty="0"/>
              <a:t>Panierstraße aufbauen:</a:t>
            </a:r>
            <a:r>
              <a:rPr lang="de-DE" sz="1800" dirty="0"/>
              <a:t> Drei tiefe Teller bereitstellen. In den ersten Teller das Mehl geben, in den zweiten die verquirlten Eier und in den dritten das Panko-Paniermehl. </a:t>
            </a:r>
          </a:p>
          <a:p>
            <a:pPr lvl="0"/>
            <a:r>
              <a:rPr lang="de-DE" sz="1800" b="1" dirty="0"/>
              <a:t>Panieren:</a:t>
            </a:r>
            <a:r>
              <a:rPr lang="de-DE" sz="1800" dirty="0"/>
              <a:t> Die Fischstücke zuerst im Mehl wenden, dann durch das verquirlte Ei ziehen und im letzten Schritt rundherum im Panko wenden. Die Panade leicht andrücken. </a:t>
            </a:r>
          </a:p>
          <a:p>
            <a:pPr lvl="0"/>
            <a:r>
              <a:rPr lang="de-DE" sz="1800" b="1" dirty="0"/>
              <a:t>Anbraten:</a:t>
            </a:r>
            <a:r>
              <a:rPr lang="de-DE" sz="1800" dirty="0"/>
              <a:t> Etwas Öl oder Butterschmalz in einer Pfanne erhitzen. Die Fischstäbchen darin bei mittlerer Hitze von jeder Seite ca. 2 Minuten goldbraun und kross ausbacken. </a:t>
            </a:r>
          </a:p>
          <a:p>
            <a:pPr lvl="0"/>
            <a:r>
              <a:rPr lang="de-DE" sz="1800" dirty="0"/>
              <a:t>Auf Küchenpapier abtropfen lassen und direkt servieren. </a:t>
            </a:r>
          </a:p>
          <a:p>
            <a:endParaRPr lang="de-DE" sz="2000" dirty="0"/>
          </a:p>
          <a:p>
            <a:endParaRPr lang="de-DE" sz="1800" dirty="0">
              <a:solidFill>
                <a:srgbClr val="000000"/>
              </a:solidFill>
            </a:endParaRPr>
          </a:p>
        </p:txBody>
      </p:sp>
      <p:pic>
        <p:nvPicPr>
          <p:cNvPr id="2" name="Grafik 1">
            <a:extLst>
              <a:ext uri="{FF2B5EF4-FFF2-40B4-BE49-F238E27FC236}">
                <a16:creationId xmlns:a16="http://schemas.microsoft.com/office/drawing/2014/main" id="{AD2596E7-084A-53F7-E02F-6B264D41270F}"/>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CB23E358-D92D-B3C1-0679-E21C140B8581}"/>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7AA8618C-AAF0-0AE6-59CD-AFFCF20CDBA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FCED5453-1987-2838-7AE2-0B3C51D2560D}"/>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7</a:t>
            </a:fld>
            <a:endParaRPr lang="de-DE"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64168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68900-1C80-FB7B-A379-52A898AE92B3}"/>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F1097A9D-6787-C7EC-081E-FB5FFB2A7F4B}"/>
              </a:ext>
            </a:extLst>
          </p:cNvPr>
          <p:cNvSpPr txBox="1">
            <a:spLocks noChangeArrowheads="1"/>
          </p:cNvSpPr>
          <p:nvPr/>
        </p:nvSpPr>
        <p:spPr bwMode="auto">
          <a:xfrm>
            <a:off x="554748" y="1788340"/>
            <a:ext cx="9844438" cy="46166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b="1" dirty="0"/>
              <a:t>Dessert: Kürbis Dessert</a:t>
            </a:r>
          </a:p>
          <a:p>
            <a:endParaRPr lang="de-DE" sz="1800" b="1" dirty="0"/>
          </a:p>
          <a:p>
            <a:r>
              <a:rPr lang="de-DE" sz="2000" b="1" u="sng" dirty="0"/>
              <a:t>Zutaten für 4 Personen:</a:t>
            </a:r>
          </a:p>
          <a:p>
            <a:endParaRPr lang="de-DE" sz="1800" u="sng" dirty="0"/>
          </a:p>
          <a:p>
            <a:r>
              <a:rPr lang="de-DE" sz="1800" dirty="0"/>
              <a:t>250 g kleiner Hokkaidokürbis (geputzt gewogen)</a:t>
            </a:r>
          </a:p>
          <a:p>
            <a:r>
              <a:rPr lang="de-DE" sz="1800" dirty="0"/>
              <a:t>1 </a:t>
            </a:r>
            <a:r>
              <a:rPr lang="de-DE" sz="1800" dirty="0" err="1"/>
              <a:t>Stk</a:t>
            </a:r>
            <a:r>
              <a:rPr lang="de-DE" sz="1800" dirty="0"/>
              <a:t>. Orange</a:t>
            </a:r>
          </a:p>
          <a:p>
            <a:r>
              <a:rPr lang="de-DE" sz="1800" dirty="0"/>
              <a:t>½ TL Zimt</a:t>
            </a:r>
          </a:p>
          <a:p>
            <a:r>
              <a:rPr lang="de-DE" sz="1800" dirty="0"/>
              <a:t>½ EL Honig</a:t>
            </a:r>
          </a:p>
          <a:p>
            <a:r>
              <a:rPr lang="de-DE" sz="1800" dirty="0"/>
              <a:t>200 ml Sahne</a:t>
            </a:r>
          </a:p>
          <a:p>
            <a:r>
              <a:rPr lang="de-DE" sz="1800" dirty="0"/>
              <a:t>100 g Griechischer Joghurt 10 % oder Quark</a:t>
            </a:r>
          </a:p>
          <a:p>
            <a:r>
              <a:rPr lang="de-DE" sz="1800" dirty="0"/>
              <a:t>½ TL Vanillezucker</a:t>
            </a:r>
          </a:p>
          <a:p>
            <a:r>
              <a:rPr lang="de-DE" sz="1800" dirty="0"/>
              <a:t>100 g Nüsse oder Mandeln, gehackt</a:t>
            </a:r>
          </a:p>
          <a:p>
            <a:r>
              <a:rPr lang="de-DE" sz="1800" dirty="0"/>
              <a:t>1 EL Honig</a:t>
            </a:r>
          </a:p>
          <a:p>
            <a:r>
              <a:rPr lang="de-DE" sz="1800" dirty="0"/>
              <a:t>frische Zimtblätter</a:t>
            </a:r>
          </a:p>
          <a:p>
            <a:r>
              <a:rPr lang="de-DE" sz="1800" dirty="0"/>
              <a:t>eine Prise Salz</a:t>
            </a:r>
          </a:p>
          <a:p>
            <a:endParaRPr lang="de-DE" sz="1800" b="1" dirty="0"/>
          </a:p>
        </p:txBody>
      </p:sp>
      <p:pic>
        <p:nvPicPr>
          <p:cNvPr id="2" name="Grafik 1">
            <a:extLst>
              <a:ext uri="{FF2B5EF4-FFF2-40B4-BE49-F238E27FC236}">
                <a16:creationId xmlns:a16="http://schemas.microsoft.com/office/drawing/2014/main" id="{E93DA8DC-8E09-22E1-C50F-D69FE36D2BA2}"/>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46148EB9-ADB8-A248-2C54-11C5587F130F}"/>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FD96F1C6-BF28-400C-9E6C-D27A273AD4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6BCD1DF3-76BD-6F00-8B84-21EED2A15CBC}"/>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8</a:t>
            </a:fld>
            <a:endParaRPr lang="de-DE" dirty="0">
              <a:solidFill>
                <a:schemeClr val="tx1"/>
              </a:solidFill>
              <a:latin typeface="Arial Rounded MT Bold" panose="020F0704030504030204" pitchFamily="34" charset="0"/>
            </a:endParaRPr>
          </a:p>
        </p:txBody>
      </p:sp>
      <p:pic>
        <p:nvPicPr>
          <p:cNvPr id="7" name="Grafik 6">
            <a:extLst>
              <a:ext uri="{FF2B5EF4-FFF2-40B4-BE49-F238E27FC236}">
                <a16:creationId xmlns:a16="http://schemas.microsoft.com/office/drawing/2014/main" id="{53987C91-B61C-DD35-9EBB-C0ABB8AFE322}"/>
              </a:ext>
            </a:extLst>
          </p:cNvPr>
          <p:cNvPicPr>
            <a:picLocks noChangeAspect="1"/>
          </p:cNvPicPr>
          <p:nvPr/>
        </p:nvPicPr>
        <p:blipFill>
          <a:blip r:embed="rId4"/>
          <a:stretch>
            <a:fillRect/>
          </a:stretch>
        </p:blipFill>
        <p:spPr>
          <a:xfrm>
            <a:off x="7405489" y="3348500"/>
            <a:ext cx="2338586" cy="18380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73169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19A8E-D8BA-8F07-6D18-7D60836298DC}"/>
            </a:ext>
          </a:extLst>
        </p:cNvPr>
        <p:cNvGrpSpPr/>
        <p:nvPr/>
      </p:nvGrpSpPr>
      <p:grpSpPr>
        <a:xfrm>
          <a:off x="0" y="0"/>
          <a:ext cx="0" cy="0"/>
          <a:chOff x="0" y="0"/>
          <a:chExt cx="0" cy="0"/>
        </a:xfrm>
      </p:grpSpPr>
      <p:sp>
        <p:nvSpPr>
          <p:cNvPr id="17412" name="Textfeld 3">
            <a:extLst>
              <a:ext uri="{FF2B5EF4-FFF2-40B4-BE49-F238E27FC236}">
                <a16:creationId xmlns:a16="http://schemas.microsoft.com/office/drawing/2014/main" id="{7E131617-25AB-4E68-0240-CE6FBC33670F}"/>
              </a:ext>
            </a:extLst>
          </p:cNvPr>
          <p:cNvSpPr txBox="1">
            <a:spLocks noChangeArrowheads="1"/>
          </p:cNvSpPr>
          <p:nvPr/>
        </p:nvSpPr>
        <p:spPr bwMode="auto">
          <a:xfrm>
            <a:off x="554748" y="1788340"/>
            <a:ext cx="9844438" cy="43088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de-DE" sz="2000" b="1" u="sng" dirty="0"/>
              <a:t>Zubereitung:</a:t>
            </a:r>
          </a:p>
          <a:p>
            <a:endParaRPr lang="de-DE" sz="2000" dirty="0"/>
          </a:p>
          <a:p>
            <a:pPr lvl="0"/>
            <a:r>
              <a:rPr lang="de-DE" sz="1800" dirty="0"/>
              <a:t>Schäle den Kürbis, halbiere ihn und entferne die Kerne. </a:t>
            </a:r>
          </a:p>
          <a:p>
            <a:pPr lvl="0"/>
            <a:r>
              <a:rPr lang="de-DE" sz="1800" dirty="0"/>
              <a:t>Das Kürbisfleisch in Würfel (ca. 1x1 cm) schneiden und im Ofen bei 200 °C (Ober-/Unterhitze) für ca. 30 Minuten backen, bis es weich ist. </a:t>
            </a:r>
          </a:p>
          <a:p>
            <a:pPr lvl="0"/>
            <a:r>
              <a:rPr lang="de-DE" sz="1800" dirty="0"/>
              <a:t>Den Kürbis abkühlen lassen, dann in einen Mixer oder Zerkleinerer geben und mit Honig, dem Saft der Orange und Zimt zu einem cremigen Püree pürieren. </a:t>
            </a:r>
          </a:p>
          <a:p>
            <a:pPr lvl="0"/>
            <a:r>
              <a:rPr lang="de-DE" sz="1800" dirty="0"/>
              <a:t>Schlage die Sahne, bis sie leicht und schaumig ist. Hebe dann den griechischen Joghurt und den Vanillezucker unter. </a:t>
            </a:r>
          </a:p>
          <a:p>
            <a:pPr lvl="0"/>
            <a:r>
              <a:rPr lang="de-DE" sz="1800" dirty="0"/>
              <a:t>Nüsse und Mandeln grob hacken und in einer trockenen Pfanne mit Honig und etwas Flockensalz anrösten, bis sie leicht karamellisiert sind. </a:t>
            </a:r>
          </a:p>
          <a:p>
            <a:pPr lvl="0"/>
            <a:r>
              <a:rPr lang="de-DE" sz="1800" dirty="0"/>
              <a:t>Serviere das Kürbisdessert in kleinen Gläsern: Beginne mit der Sahne am Boden, gefolgt von Kürbispüree und Nüssen oder Mandeln obendrauf. Garniere mit frischer Minze. </a:t>
            </a:r>
          </a:p>
          <a:p>
            <a:endParaRPr lang="de-DE" sz="1800" dirty="0"/>
          </a:p>
          <a:p>
            <a:endParaRPr lang="de-DE" sz="1800" dirty="0">
              <a:solidFill>
                <a:srgbClr val="000000"/>
              </a:solidFill>
            </a:endParaRPr>
          </a:p>
        </p:txBody>
      </p:sp>
      <p:pic>
        <p:nvPicPr>
          <p:cNvPr id="2" name="Grafik 1">
            <a:extLst>
              <a:ext uri="{FF2B5EF4-FFF2-40B4-BE49-F238E27FC236}">
                <a16:creationId xmlns:a16="http://schemas.microsoft.com/office/drawing/2014/main" id="{1ACFFCC9-7B73-7CB2-B15F-72291B4844F0}"/>
              </a:ext>
            </a:extLst>
          </p:cNvPr>
          <p:cNvPicPr>
            <a:picLocks noChangeAspect="1"/>
          </p:cNvPicPr>
          <p:nvPr/>
        </p:nvPicPr>
        <p:blipFill>
          <a:blip r:embed="rId2"/>
          <a:stretch>
            <a:fillRect/>
          </a:stretch>
        </p:blipFill>
        <p:spPr>
          <a:xfrm>
            <a:off x="10045979" y="94471"/>
            <a:ext cx="1868821" cy="1477327"/>
          </a:xfrm>
          <a:prstGeom prst="rect">
            <a:avLst/>
          </a:prstGeom>
        </p:spPr>
      </p:pic>
      <p:sp>
        <p:nvSpPr>
          <p:cNvPr id="3" name="Textfeld 2">
            <a:extLst>
              <a:ext uri="{FF2B5EF4-FFF2-40B4-BE49-F238E27FC236}">
                <a16:creationId xmlns:a16="http://schemas.microsoft.com/office/drawing/2014/main" id="{FDD45A01-51B3-7EE7-0742-6C64F35948C8}"/>
              </a:ext>
            </a:extLst>
          </p:cNvPr>
          <p:cNvSpPr txBox="1"/>
          <p:nvPr/>
        </p:nvSpPr>
        <p:spPr>
          <a:xfrm>
            <a:off x="3143672" y="833137"/>
            <a:ext cx="1728192" cy="369332"/>
          </a:xfrm>
          <a:prstGeom prst="rect">
            <a:avLst/>
          </a:prstGeom>
          <a:solidFill>
            <a:schemeClr val="bg1"/>
          </a:solidFill>
        </p:spPr>
        <p:txBody>
          <a:bodyPr wrap="square" rtlCol="0">
            <a:spAutoFit/>
          </a:bodyPr>
          <a:lstStyle/>
          <a:p>
            <a:endParaRPr lang="de-DE" dirty="0"/>
          </a:p>
        </p:txBody>
      </p:sp>
      <p:pic>
        <p:nvPicPr>
          <p:cNvPr id="5" name="Grafik 4">
            <a:extLst>
              <a:ext uri="{FF2B5EF4-FFF2-40B4-BE49-F238E27FC236}">
                <a16:creationId xmlns:a16="http://schemas.microsoft.com/office/drawing/2014/main" id="{01FBAFB3-273F-F12D-113A-459970FC65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7200" y="247266"/>
            <a:ext cx="3338844" cy="1171739"/>
          </a:xfrm>
          <a:prstGeom prst="rect">
            <a:avLst/>
          </a:prstGeom>
        </p:spPr>
      </p:pic>
      <p:sp>
        <p:nvSpPr>
          <p:cNvPr id="4" name="Foliennummernplatzhalter 3">
            <a:extLst>
              <a:ext uri="{FF2B5EF4-FFF2-40B4-BE49-F238E27FC236}">
                <a16:creationId xmlns:a16="http://schemas.microsoft.com/office/drawing/2014/main" id="{31EAF869-AB2F-0B27-B342-F39C7E31283E}"/>
              </a:ext>
            </a:extLst>
          </p:cNvPr>
          <p:cNvSpPr>
            <a:spLocks noGrp="1"/>
          </p:cNvSpPr>
          <p:nvPr>
            <p:ph type="sldNum" sz="quarter" idx="12"/>
          </p:nvPr>
        </p:nvSpPr>
        <p:spPr/>
        <p:txBody>
          <a:bodyPr/>
          <a:lstStyle/>
          <a:p>
            <a:fld id="{EFB4BD1C-8877-4B28-A0D2-8103A7A6DC50}" type="slidenum">
              <a:rPr lang="de-DE" smtClean="0">
                <a:solidFill>
                  <a:schemeClr val="tx1"/>
                </a:solidFill>
                <a:latin typeface="Arial Rounded MT Bold" panose="020F0704030504030204" pitchFamily="34" charset="0"/>
              </a:rPr>
              <a:t>9</a:t>
            </a:fld>
            <a:endParaRPr lang="de-DE"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06889551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661</Words>
  <Application>Microsoft Office PowerPoint</Application>
  <PresentationFormat>Breitbild</PresentationFormat>
  <Paragraphs>91</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Aptos</vt:lpstr>
      <vt:lpstr>Aptos Display</vt:lpstr>
      <vt:lpstr>Arial</vt:lpstr>
      <vt:lpstr>Arial Rounded MT Bold</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Dennis Godzierz</dc:creator>
  <cp:lastModifiedBy>Dennis Godzierz</cp:lastModifiedBy>
  <cp:revision>27</cp:revision>
  <dcterms:created xsi:type="dcterms:W3CDTF">2026-05-18T10:02:10Z</dcterms:created>
  <dcterms:modified xsi:type="dcterms:W3CDTF">2026-10-08T13:03:50Z</dcterms:modified>
</cp:coreProperties>
</file>